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34"/>
  </p:notesMasterIdLst>
  <p:sldIdLst>
    <p:sldId id="256" r:id="rId2"/>
    <p:sldId id="339" r:id="rId3"/>
    <p:sldId id="338" r:id="rId4"/>
    <p:sldId id="340" r:id="rId5"/>
    <p:sldId id="257" r:id="rId6"/>
    <p:sldId id="372" r:id="rId7"/>
    <p:sldId id="337" r:id="rId8"/>
    <p:sldId id="259" r:id="rId9"/>
    <p:sldId id="358" r:id="rId10"/>
    <p:sldId id="359" r:id="rId11"/>
    <p:sldId id="361" r:id="rId12"/>
    <p:sldId id="362" r:id="rId13"/>
    <p:sldId id="321" r:id="rId14"/>
    <p:sldId id="347" r:id="rId15"/>
    <p:sldId id="348" r:id="rId16"/>
    <p:sldId id="349" r:id="rId17"/>
    <p:sldId id="350" r:id="rId18"/>
    <p:sldId id="354" r:id="rId19"/>
    <p:sldId id="355" r:id="rId20"/>
    <p:sldId id="356" r:id="rId21"/>
    <p:sldId id="357" r:id="rId22"/>
    <p:sldId id="353" r:id="rId23"/>
    <p:sldId id="331" r:id="rId24"/>
    <p:sldId id="261" r:id="rId25"/>
    <p:sldId id="365" r:id="rId26"/>
    <p:sldId id="366" r:id="rId27"/>
    <p:sldId id="367" r:id="rId28"/>
    <p:sldId id="368" r:id="rId29"/>
    <p:sldId id="369" r:id="rId30"/>
    <p:sldId id="370" r:id="rId31"/>
    <p:sldId id="342" r:id="rId32"/>
    <p:sldId id="37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5"/>
    <p:restoredTop sz="94590"/>
  </p:normalViewPr>
  <p:slideViewPr>
    <p:cSldViewPr snapToGrid="0" snapToObjects="1">
      <p:cViewPr varScale="1">
        <p:scale>
          <a:sx n="51" d="100"/>
          <a:sy n="51" d="100"/>
        </p:scale>
        <p:origin x="232" y="1368"/>
      </p:cViewPr>
      <p:guideLst>
        <p:guide orient="horz" pos="2160"/>
        <p:guide pos="3840"/>
      </p:guideLst>
    </p:cSldViewPr>
  </p:slideViewPr>
  <p:notesTextViewPr>
    <p:cViewPr>
      <p:scale>
        <a:sx n="215" d="100"/>
        <a:sy n="21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74DCB-E2FF-4441-893B-BB6539411FD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462B9198-C772-41B3-8222-330C2CE2991E}">
      <dgm:prSet custT="1"/>
      <dgm:spPr/>
      <dgm:t>
        <a:bodyPr/>
        <a:lstStyle/>
        <a:p>
          <a:pPr>
            <a:lnSpc>
              <a:spcPct val="100000"/>
            </a:lnSpc>
            <a:defRPr cap="all"/>
          </a:pPr>
          <a:endParaRPr lang="en-US" sz="1600" dirty="0">
            <a:latin typeface="Arial" panose="020B0604020202020204" pitchFamily="34" charset="0"/>
            <a:cs typeface="Arial" panose="020B0604020202020204" pitchFamily="34" charset="0"/>
          </a:endParaRPr>
        </a:p>
        <a:p>
          <a:pPr>
            <a:lnSpc>
              <a:spcPct val="100000"/>
            </a:lnSpc>
            <a:defRPr cap="all"/>
          </a:pPr>
          <a:r>
            <a:rPr lang="en-US" sz="1900" dirty="0">
              <a:latin typeface="Arial" panose="020B0604020202020204" pitchFamily="34" charset="0"/>
              <a:cs typeface="Arial" panose="020B0604020202020204" pitchFamily="34" charset="0"/>
            </a:rPr>
            <a:t>to advocate for improved regulations, standards and protocols that ensure the safety of cruise ship passengers,</a:t>
          </a:r>
        </a:p>
      </dgm:t>
    </dgm:pt>
    <dgm:pt modelId="{B4D83192-B49E-46DC-A523-8B6467282341}" type="parTrans" cxnId="{E651E945-6007-48DC-B9A5-4B7F0C64B53D}">
      <dgm:prSet/>
      <dgm:spPr/>
      <dgm:t>
        <a:bodyPr/>
        <a:lstStyle/>
        <a:p>
          <a:endParaRPr lang="en-US"/>
        </a:p>
      </dgm:t>
    </dgm:pt>
    <dgm:pt modelId="{94C5F2D6-C591-44DF-8823-90F964C7A3BB}" type="sibTrans" cxnId="{E651E945-6007-48DC-B9A5-4B7F0C64B53D}">
      <dgm:prSet/>
      <dgm:spPr/>
      <dgm:t>
        <a:bodyPr/>
        <a:lstStyle/>
        <a:p>
          <a:endParaRPr lang="en-US"/>
        </a:p>
      </dgm:t>
    </dgm:pt>
    <dgm:pt modelId="{AC7D07E5-0F2F-4135-8894-06F426E8724E}">
      <dgm:prSet custT="1"/>
      <dgm:spPr/>
      <dgm:t>
        <a:bodyPr/>
        <a:lstStyle/>
        <a:p>
          <a:pPr>
            <a:lnSpc>
              <a:spcPct val="100000"/>
            </a:lnSpc>
            <a:defRPr cap="all"/>
          </a:pPr>
          <a:r>
            <a:rPr lang="en-US" sz="1800" dirty="0">
              <a:latin typeface="Arial" panose="020B0604020202020204" pitchFamily="34" charset="0"/>
              <a:cs typeface="Arial" panose="020B0604020202020204" pitchFamily="34" charset="0"/>
            </a:rPr>
            <a:t>to increase the public's awareness of the potential risks as well as the rights and protections they are relinquishing to travel on a cruise ship, and</a:t>
          </a:r>
          <a:r>
            <a:rPr lang="en-US" sz="1600" dirty="0">
              <a:latin typeface="Arial" panose="020B0604020202020204" pitchFamily="34" charset="0"/>
              <a:cs typeface="Arial" panose="020B0604020202020204" pitchFamily="34" charset="0"/>
            </a:rPr>
            <a:t>… </a:t>
          </a:r>
        </a:p>
      </dgm:t>
    </dgm:pt>
    <dgm:pt modelId="{F6D7C9D6-C53E-4C63-9EAB-A6A4F762E8BD}" type="parTrans" cxnId="{8EA641FA-0310-4D74-9C0C-191E5345393B}">
      <dgm:prSet/>
      <dgm:spPr/>
      <dgm:t>
        <a:bodyPr/>
        <a:lstStyle/>
        <a:p>
          <a:endParaRPr lang="en-US"/>
        </a:p>
      </dgm:t>
    </dgm:pt>
    <dgm:pt modelId="{F538901B-36D6-4C05-96E7-D7621310F95E}" type="sibTrans" cxnId="{8EA641FA-0310-4D74-9C0C-191E5345393B}">
      <dgm:prSet/>
      <dgm:spPr/>
      <dgm:t>
        <a:bodyPr/>
        <a:lstStyle/>
        <a:p>
          <a:endParaRPr lang="en-US"/>
        </a:p>
      </dgm:t>
    </dgm:pt>
    <dgm:pt modelId="{5D0D5EC3-8169-44C5-8CDD-BAED5DEA0416}">
      <dgm:prSet custT="1"/>
      <dgm:spPr/>
      <dgm:t>
        <a:bodyPr/>
        <a:lstStyle/>
        <a:p>
          <a:pPr>
            <a:lnSpc>
              <a:spcPct val="100000"/>
            </a:lnSpc>
            <a:defRPr cap="all"/>
          </a:pPr>
          <a:r>
            <a:rPr lang="en-US" sz="2000" dirty="0"/>
            <a:t>to provide support for passengers who have been the victims of crime, violence, negligence or other tragedies while on a cruise voyage.</a:t>
          </a:r>
        </a:p>
      </dgm:t>
    </dgm:pt>
    <dgm:pt modelId="{AFC86A59-6218-4B87-A06C-24117877CC37}" type="parTrans" cxnId="{D8A4F40C-C7F7-4EAA-BB48-4020D5182853}">
      <dgm:prSet/>
      <dgm:spPr/>
      <dgm:t>
        <a:bodyPr/>
        <a:lstStyle/>
        <a:p>
          <a:endParaRPr lang="en-US"/>
        </a:p>
      </dgm:t>
    </dgm:pt>
    <dgm:pt modelId="{C6A84DEF-C185-4F07-AF4C-592944E3D36D}" type="sibTrans" cxnId="{D8A4F40C-C7F7-4EAA-BB48-4020D5182853}">
      <dgm:prSet/>
      <dgm:spPr/>
      <dgm:t>
        <a:bodyPr/>
        <a:lstStyle/>
        <a:p>
          <a:endParaRPr lang="en-US"/>
        </a:p>
      </dgm:t>
    </dgm:pt>
    <dgm:pt modelId="{ED136517-518E-4EE8-9DAA-ED80CFB29D4B}" type="pres">
      <dgm:prSet presAssocID="{98A74DCB-E2FF-4441-893B-BB6539411FD3}" presName="root" presStyleCnt="0">
        <dgm:presLayoutVars>
          <dgm:dir/>
          <dgm:resizeHandles val="exact"/>
        </dgm:presLayoutVars>
      </dgm:prSet>
      <dgm:spPr/>
    </dgm:pt>
    <dgm:pt modelId="{B0EBDB74-6887-4168-8CF7-E8AF5D40ACEB}" type="pres">
      <dgm:prSet presAssocID="{462B9198-C772-41B3-8222-330C2CE2991E}" presName="compNode" presStyleCnt="0"/>
      <dgm:spPr/>
    </dgm:pt>
    <dgm:pt modelId="{24A3AF34-4FD0-4D9F-89AA-C77A2508622C}" type="pres">
      <dgm:prSet presAssocID="{462B9198-C772-41B3-8222-330C2CE2991E}" presName="iconBgRect" presStyleLbl="bgShp" presStyleIdx="0" presStyleCnt="3"/>
      <dgm:spPr/>
    </dgm:pt>
    <dgm:pt modelId="{D16AB7E8-F372-4B52-BF4C-4C1DB3E09978}" type="pres">
      <dgm:prSet presAssocID="{462B9198-C772-41B3-8222-330C2CE2991E}" presName="iconRect" presStyleLbl="node1" presStyleIdx="0" presStyleCnt="3" custScaleX="315818" custScaleY="257639" custLinFactNeighborX="21447" custLinFactNeighborY="2926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Cruise Ship"/>
        </a:ext>
      </dgm:extLst>
    </dgm:pt>
    <dgm:pt modelId="{441D9B53-6391-44EC-9F75-995A64210554}" type="pres">
      <dgm:prSet presAssocID="{462B9198-C772-41B3-8222-330C2CE2991E}" presName="spaceRect" presStyleCnt="0"/>
      <dgm:spPr/>
    </dgm:pt>
    <dgm:pt modelId="{A310BBE1-81F5-4681-B8BE-D8E9F9D84CF9}" type="pres">
      <dgm:prSet presAssocID="{462B9198-C772-41B3-8222-330C2CE2991E}" presName="textRect" presStyleLbl="revTx" presStyleIdx="0" presStyleCnt="3" custLinFactNeighborX="3897" custLinFactNeighborY="6712">
        <dgm:presLayoutVars>
          <dgm:chMax val="1"/>
          <dgm:chPref val="1"/>
        </dgm:presLayoutVars>
      </dgm:prSet>
      <dgm:spPr/>
    </dgm:pt>
    <dgm:pt modelId="{33E8E64E-6074-457B-AC25-8BFD087F3EAE}" type="pres">
      <dgm:prSet presAssocID="{94C5F2D6-C591-44DF-8823-90F964C7A3BB}" presName="sibTrans" presStyleCnt="0"/>
      <dgm:spPr/>
    </dgm:pt>
    <dgm:pt modelId="{BE334082-2F71-40D4-A4DF-0DD06C9E7333}" type="pres">
      <dgm:prSet presAssocID="{AC7D07E5-0F2F-4135-8894-06F426E8724E}" presName="compNode" presStyleCnt="0"/>
      <dgm:spPr/>
    </dgm:pt>
    <dgm:pt modelId="{9BFE15CA-D9F5-4319-B6C4-E9ADE840DA83}" type="pres">
      <dgm:prSet presAssocID="{AC7D07E5-0F2F-4135-8894-06F426E8724E}" presName="iconBgRect" presStyleLbl="bgShp" presStyleIdx="1" presStyleCnt="3"/>
      <dgm:spPr/>
    </dgm:pt>
    <dgm:pt modelId="{36FDA96A-F89F-4469-9C70-52D94EDABFCE}" type="pres">
      <dgm:prSet presAssocID="{AC7D07E5-0F2F-4135-8894-06F426E8724E}" presName="iconRect" presStyleLbl="node1" presStyleIdx="1" presStyleCnt="3" custAng="5400000" custScaleX="254050" custScaleY="314707" custLinFactNeighborX="12065" custLinFactNeighborY="1285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Anchor"/>
        </a:ext>
      </dgm:extLst>
    </dgm:pt>
    <dgm:pt modelId="{E22458DF-EA58-4FCC-B79C-A197141A66C4}" type="pres">
      <dgm:prSet presAssocID="{AC7D07E5-0F2F-4135-8894-06F426E8724E}" presName="spaceRect" presStyleCnt="0"/>
      <dgm:spPr/>
    </dgm:pt>
    <dgm:pt modelId="{CFA42905-C3E0-4AD0-B1F2-38AC7D115239}" type="pres">
      <dgm:prSet presAssocID="{AC7D07E5-0F2F-4135-8894-06F426E8724E}" presName="textRect" presStyleLbl="revTx" presStyleIdx="1" presStyleCnt="3" custLinFactNeighborY="10150">
        <dgm:presLayoutVars>
          <dgm:chMax val="1"/>
          <dgm:chPref val="1"/>
        </dgm:presLayoutVars>
      </dgm:prSet>
      <dgm:spPr/>
    </dgm:pt>
    <dgm:pt modelId="{695DC92A-85B2-4ACF-84AA-839D36F55799}" type="pres">
      <dgm:prSet presAssocID="{F538901B-36D6-4C05-96E7-D7621310F95E}" presName="sibTrans" presStyleCnt="0"/>
      <dgm:spPr/>
    </dgm:pt>
    <dgm:pt modelId="{15CE601D-F57B-41C9-8F2E-8B4994BFAB57}" type="pres">
      <dgm:prSet presAssocID="{5D0D5EC3-8169-44C5-8CDD-BAED5DEA0416}" presName="compNode" presStyleCnt="0"/>
      <dgm:spPr/>
    </dgm:pt>
    <dgm:pt modelId="{97A2D652-84B6-4950-9F47-C2B242DFA801}" type="pres">
      <dgm:prSet presAssocID="{5D0D5EC3-8169-44C5-8CDD-BAED5DEA0416}" presName="iconBgRect" presStyleLbl="bgShp" presStyleIdx="2" presStyleCnt="3"/>
      <dgm:spPr/>
    </dgm:pt>
    <dgm:pt modelId="{5A018CA1-AFB0-4A72-8203-1516DE6A2553}" type="pres">
      <dgm:prSet presAssocID="{5D0D5EC3-8169-44C5-8CDD-BAED5DEA0416}" presName="iconRect" presStyleLbl="node1" presStyleIdx="2" presStyleCnt="3" custScaleX="273488" custScaleY="254269" custLinFactNeighborX="-7453" custLinFactNeighborY="30320"/>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extLst>
        <a:ext uri="{E40237B7-FDA0-4F09-8148-C483321AD2D9}">
          <dgm14:cNvPr xmlns:dgm14="http://schemas.microsoft.com/office/drawing/2010/diagram" id="0" name="" descr="Sailboat"/>
        </a:ext>
      </dgm:extLst>
    </dgm:pt>
    <dgm:pt modelId="{CB4AF07F-23A4-4794-B8D9-CEFDC7FE29D2}" type="pres">
      <dgm:prSet presAssocID="{5D0D5EC3-8169-44C5-8CDD-BAED5DEA0416}" presName="spaceRect" presStyleCnt="0"/>
      <dgm:spPr/>
    </dgm:pt>
    <dgm:pt modelId="{3A956C9B-E936-4106-BEC8-775323223BDF}" type="pres">
      <dgm:prSet presAssocID="{5D0D5EC3-8169-44C5-8CDD-BAED5DEA0416}" presName="textRect" presStyleLbl="revTx" presStyleIdx="2" presStyleCnt="3" custLinFactNeighborX="-4382" custLinFactNeighborY="18352">
        <dgm:presLayoutVars>
          <dgm:chMax val="1"/>
          <dgm:chPref val="1"/>
        </dgm:presLayoutVars>
      </dgm:prSet>
      <dgm:spPr/>
    </dgm:pt>
  </dgm:ptLst>
  <dgm:cxnLst>
    <dgm:cxn modelId="{D8A4F40C-C7F7-4EAA-BB48-4020D5182853}" srcId="{98A74DCB-E2FF-4441-893B-BB6539411FD3}" destId="{5D0D5EC3-8169-44C5-8CDD-BAED5DEA0416}" srcOrd="2" destOrd="0" parTransId="{AFC86A59-6218-4B87-A06C-24117877CC37}" sibTransId="{C6A84DEF-C185-4F07-AF4C-592944E3D36D}"/>
    <dgm:cxn modelId="{8F1A2B3B-4C92-4777-A952-D000F3B171F1}" type="presOf" srcId="{98A74DCB-E2FF-4441-893B-BB6539411FD3}" destId="{ED136517-518E-4EE8-9DAA-ED80CFB29D4B}" srcOrd="0" destOrd="0" presId="urn:microsoft.com/office/officeart/2018/5/layout/IconCircleLabelList"/>
    <dgm:cxn modelId="{E651E945-6007-48DC-B9A5-4B7F0C64B53D}" srcId="{98A74DCB-E2FF-4441-893B-BB6539411FD3}" destId="{462B9198-C772-41B3-8222-330C2CE2991E}" srcOrd="0" destOrd="0" parTransId="{B4D83192-B49E-46DC-A523-8B6467282341}" sibTransId="{94C5F2D6-C591-44DF-8823-90F964C7A3BB}"/>
    <dgm:cxn modelId="{009B6E6A-C813-4878-BA92-3287C9EA2165}" type="presOf" srcId="{AC7D07E5-0F2F-4135-8894-06F426E8724E}" destId="{CFA42905-C3E0-4AD0-B1F2-38AC7D115239}" srcOrd="0" destOrd="0" presId="urn:microsoft.com/office/officeart/2018/5/layout/IconCircleLabelList"/>
    <dgm:cxn modelId="{20526470-4E34-48F0-8634-456CB487B985}" type="presOf" srcId="{462B9198-C772-41B3-8222-330C2CE2991E}" destId="{A310BBE1-81F5-4681-B8BE-D8E9F9D84CF9}" srcOrd="0" destOrd="0" presId="urn:microsoft.com/office/officeart/2018/5/layout/IconCircleLabelList"/>
    <dgm:cxn modelId="{98D5D87C-BCE8-4E2B-A013-65426D0E1293}" type="presOf" srcId="{5D0D5EC3-8169-44C5-8CDD-BAED5DEA0416}" destId="{3A956C9B-E936-4106-BEC8-775323223BDF}" srcOrd="0" destOrd="0" presId="urn:microsoft.com/office/officeart/2018/5/layout/IconCircleLabelList"/>
    <dgm:cxn modelId="{8EA641FA-0310-4D74-9C0C-191E5345393B}" srcId="{98A74DCB-E2FF-4441-893B-BB6539411FD3}" destId="{AC7D07E5-0F2F-4135-8894-06F426E8724E}" srcOrd="1" destOrd="0" parTransId="{F6D7C9D6-C53E-4C63-9EAB-A6A4F762E8BD}" sibTransId="{F538901B-36D6-4C05-96E7-D7621310F95E}"/>
    <dgm:cxn modelId="{FEE9959C-9081-4758-808B-960728AB77AB}" type="presParOf" srcId="{ED136517-518E-4EE8-9DAA-ED80CFB29D4B}" destId="{B0EBDB74-6887-4168-8CF7-E8AF5D40ACEB}" srcOrd="0" destOrd="0" presId="urn:microsoft.com/office/officeart/2018/5/layout/IconCircleLabelList"/>
    <dgm:cxn modelId="{1BE4CC19-45B5-479D-9FFB-9A04344A9F1E}" type="presParOf" srcId="{B0EBDB74-6887-4168-8CF7-E8AF5D40ACEB}" destId="{24A3AF34-4FD0-4D9F-89AA-C77A2508622C}" srcOrd="0" destOrd="0" presId="urn:microsoft.com/office/officeart/2018/5/layout/IconCircleLabelList"/>
    <dgm:cxn modelId="{2EB06362-EBD3-4EFB-9C2C-44D192C6E6C6}" type="presParOf" srcId="{B0EBDB74-6887-4168-8CF7-E8AF5D40ACEB}" destId="{D16AB7E8-F372-4B52-BF4C-4C1DB3E09978}" srcOrd="1" destOrd="0" presId="urn:microsoft.com/office/officeart/2018/5/layout/IconCircleLabelList"/>
    <dgm:cxn modelId="{393060E8-A8D7-45EC-947E-F81D8C49C910}" type="presParOf" srcId="{B0EBDB74-6887-4168-8CF7-E8AF5D40ACEB}" destId="{441D9B53-6391-44EC-9F75-995A64210554}" srcOrd="2" destOrd="0" presId="urn:microsoft.com/office/officeart/2018/5/layout/IconCircleLabelList"/>
    <dgm:cxn modelId="{EB1FCDB9-EBDF-441C-8140-2FFB23EFF8F1}" type="presParOf" srcId="{B0EBDB74-6887-4168-8CF7-E8AF5D40ACEB}" destId="{A310BBE1-81F5-4681-B8BE-D8E9F9D84CF9}" srcOrd="3" destOrd="0" presId="urn:microsoft.com/office/officeart/2018/5/layout/IconCircleLabelList"/>
    <dgm:cxn modelId="{EE732B40-7F62-4371-A69A-8DA95491CB99}" type="presParOf" srcId="{ED136517-518E-4EE8-9DAA-ED80CFB29D4B}" destId="{33E8E64E-6074-457B-AC25-8BFD087F3EAE}" srcOrd="1" destOrd="0" presId="urn:microsoft.com/office/officeart/2018/5/layout/IconCircleLabelList"/>
    <dgm:cxn modelId="{6DC8C74A-7A99-476D-95AA-A416E8E49F6F}" type="presParOf" srcId="{ED136517-518E-4EE8-9DAA-ED80CFB29D4B}" destId="{BE334082-2F71-40D4-A4DF-0DD06C9E7333}" srcOrd="2" destOrd="0" presId="urn:microsoft.com/office/officeart/2018/5/layout/IconCircleLabelList"/>
    <dgm:cxn modelId="{E5BAC564-8CED-4591-82A1-38078443FD0B}" type="presParOf" srcId="{BE334082-2F71-40D4-A4DF-0DD06C9E7333}" destId="{9BFE15CA-D9F5-4319-B6C4-E9ADE840DA83}" srcOrd="0" destOrd="0" presId="urn:microsoft.com/office/officeart/2018/5/layout/IconCircleLabelList"/>
    <dgm:cxn modelId="{D527FE70-333D-4853-8549-88437916DCCC}" type="presParOf" srcId="{BE334082-2F71-40D4-A4DF-0DD06C9E7333}" destId="{36FDA96A-F89F-4469-9C70-52D94EDABFCE}" srcOrd="1" destOrd="0" presId="urn:microsoft.com/office/officeart/2018/5/layout/IconCircleLabelList"/>
    <dgm:cxn modelId="{0E4ED174-F120-4347-AB76-5C248D626266}" type="presParOf" srcId="{BE334082-2F71-40D4-A4DF-0DD06C9E7333}" destId="{E22458DF-EA58-4FCC-B79C-A197141A66C4}" srcOrd="2" destOrd="0" presId="urn:microsoft.com/office/officeart/2018/5/layout/IconCircleLabelList"/>
    <dgm:cxn modelId="{F9EA0740-41A7-41A7-909E-1D6E7E4A16DD}" type="presParOf" srcId="{BE334082-2F71-40D4-A4DF-0DD06C9E7333}" destId="{CFA42905-C3E0-4AD0-B1F2-38AC7D115239}" srcOrd="3" destOrd="0" presId="urn:microsoft.com/office/officeart/2018/5/layout/IconCircleLabelList"/>
    <dgm:cxn modelId="{10C3CB55-FA72-4F66-9147-00772CD89121}" type="presParOf" srcId="{ED136517-518E-4EE8-9DAA-ED80CFB29D4B}" destId="{695DC92A-85B2-4ACF-84AA-839D36F55799}" srcOrd="3" destOrd="0" presId="urn:microsoft.com/office/officeart/2018/5/layout/IconCircleLabelList"/>
    <dgm:cxn modelId="{2D3FD3B0-35DD-4740-AEA6-DFFED8ACE1E3}" type="presParOf" srcId="{ED136517-518E-4EE8-9DAA-ED80CFB29D4B}" destId="{15CE601D-F57B-41C9-8F2E-8B4994BFAB57}" srcOrd="4" destOrd="0" presId="urn:microsoft.com/office/officeart/2018/5/layout/IconCircleLabelList"/>
    <dgm:cxn modelId="{C79A368D-8C7B-4C2F-ACE4-9EF814A02B3C}" type="presParOf" srcId="{15CE601D-F57B-41C9-8F2E-8B4994BFAB57}" destId="{97A2D652-84B6-4950-9F47-C2B242DFA801}" srcOrd="0" destOrd="0" presId="urn:microsoft.com/office/officeart/2018/5/layout/IconCircleLabelList"/>
    <dgm:cxn modelId="{8A3976C9-D69D-41B8-90C7-E924D76A8D4B}" type="presParOf" srcId="{15CE601D-F57B-41C9-8F2E-8B4994BFAB57}" destId="{5A018CA1-AFB0-4A72-8203-1516DE6A2553}" srcOrd="1" destOrd="0" presId="urn:microsoft.com/office/officeart/2018/5/layout/IconCircleLabelList"/>
    <dgm:cxn modelId="{A740633E-371E-4989-830F-BA69C145EA6C}" type="presParOf" srcId="{15CE601D-F57B-41C9-8F2E-8B4994BFAB57}" destId="{CB4AF07F-23A4-4794-B8D9-CEFDC7FE29D2}" srcOrd="2" destOrd="0" presId="urn:microsoft.com/office/officeart/2018/5/layout/IconCircleLabelList"/>
    <dgm:cxn modelId="{9D6DE435-B674-47B3-AD53-435ABA475BA9}" type="presParOf" srcId="{15CE601D-F57B-41C9-8F2E-8B4994BFAB57}" destId="{3A956C9B-E936-4106-BEC8-775323223BD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A7C52-636E-43DE-AC4F-8F80406A7F3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69D20D8-DCE6-4EBD-90DA-EB44AC174D2C}">
      <dgm:prSet custT="1"/>
      <dgm:spPr/>
      <dgm:t>
        <a:bodyPr/>
        <a:lstStyle/>
        <a:p>
          <a:r>
            <a:rPr lang="en-US" sz="2800" dirty="0">
              <a:latin typeface="Arial" panose="020B0604020202020204" pitchFamily="34" charset="0"/>
              <a:cs typeface="Arial" panose="020B0604020202020204" pitchFamily="34" charset="0"/>
            </a:rPr>
            <a:t>Cruise lines prioritize profits and image over safety</a:t>
          </a:r>
        </a:p>
      </dgm:t>
    </dgm:pt>
    <dgm:pt modelId="{BB7E8423-CF3F-4F3D-8C39-D804AC3B159E}" type="parTrans" cxnId="{402E0211-0383-43B2-A7E5-BA77914B990F}">
      <dgm:prSet/>
      <dgm:spPr/>
      <dgm:t>
        <a:bodyPr/>
        <a:lstStyle/>
        <a:p>
          <a:endParaRPr lang="en-US"/>
        </a:p>
      </dgm:t>
    </dgm:pt>
    <dgm:pt modelId="{99C0C1DD-7AA6-43FE-BF12-D3C6B35BB378}" type="sibTrans" cxnId="{402E0211-0383-43B2-A7E5-BA77914B990F}">
      <dgm:prSet/>
      <dgm:spPr/>
      <dgm:t>
        <a:bodyPr/>
        <a:lstStyle/>
        <a:p>
          <a:endParaRPr lang="en-US"/>
        </a:p>
      </dgm:t>
    </dgm:pt>
    <dgm:pt modelId="{4C9FD2CB-60B7-402F-B9B5-DF6AD747D1EC}">
      <dgm:prSet custT="1"/>
      <dgm:spPr/>
      <dgm:t>
        <a:bodyPr/>
        <a:lstStyle/>
        <a:p>
          <a:r>
            <a:rPr lang="en-US" sz="12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Few enforceable U.S. or international laws</a:t>
          </a:r>
        </a:p>
      </dgm:t>
    </dgm:pt>
    <dgm:pt modelId="{2439422D-D986-4529-8F61-1694E4126CC3}" type="parTrans" cxnId="{A593121C-CE3F-424A-9FA3-9A83557226D4}">
      <dgm:prSet/>
      <dgm:spPr/>
      <dgm:t>
        <a:bodyPr/>
        <a:lstStyle/>
        <a:p>
          <a:endParaRPr lang="en-US"/>
        </a:p>
      </dgm:t>
    </dgm:pt>
    <dgm:pt modelId="{4906CDBE-15F7-4867-A774-B1E05F4F6CC7}" type="sibTrans" cxnId="{A593121C-CE3F-424A-9FA3-9A83557226D4}">
      <dgm:prSet/>
      <dgm:spPr/>
      <dgm:t>
        <a:bodyPr/>
        <a:lstStyle/>
        <a:p>
          <a:endParaRPr lang="en-US"/>
        </a:p>
      </dgm:t>
    </dgm:pt>
    <dgm:pt modelId="{B36139E7-3030-4EB8-B6E4-670DDCC128EB}">
      <dgm:prSet custT="1"/>
      <dgm:spPr/>
      <dgm:t>
        <a:bodyPr/>
        <a:lstStyle/>
        <a:p>
          <a:r>
            <a:rPr lang="en-US" sz="2800" dirty="0">
              <a:latin typeface="Arial" panose="020B0604020202020204" pitchFamily="34" charset="0"/>
              <a:cs typeface="Arial" panose="020B0604020202020204" pitchFamily="34" charset="0"/>
            </a:rPr>
            <a:t>Oversight is lacking</a:t>
          </a:r>
        </a:p>
      </dgm:t>
    </dgm:pt>
    <dgm:pt modelId="{9C387B24-02CF-4800-9CDE-66FFE3E18773}" type="parTrans" cxnId="{6FF9E909-451F-4EAB-A466-BE5A292341E6}">
      <dgm:prSet/>
      <dgm:spPr/>
      <dgm:t>
        <a:bodyPr/>
        <a:lstStyle/>
        <a:p>
          <a:endParaRPr lang="en-US"/>
        </a:p>
      </dgm:t>
    </dgm:pt>
    <dgm:pt modelId="{5D2A3758-3BEE-4A7C-8512-6B65672AC622}" type="sibTrans" cxnId="{6FF9E909-451F-4EAB-A466-BE5A292341E6}">
      <dgm:prSet/>
      <dgm:spPr/>
      <dgm:t>
        <a:bodyPr/>
        <a:lstStyle/>
        <a:p>
          <a:endParaRPr lang="en-US"/>
        </a:p>
      </dgm:t>
    </dgm:pt>
    <dgm:pt modelId="{3BCCF465-29DE-46D1-83D7-10FDCF416C3A}">
      <dgm:prSet custT="1"/>
      <dgm:spPr/>
      <dgm:t>
        <a:bodyPr/>
        <a:lstStyle/>
        <a:p>
          <a:endParaRPr lang="en-US" sz="1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Victims are left with little or no recourse. </a:t>
          </a:r>
        </a:p>
        <a:p>
          <a:endParaRPr lang="en-US" sz="1200" dirty="0">
            <a:latin typeface="Arial" panose="020B0604020202020204" pitchFamily="34" charset="0"/>
            <a:cs typeface="Arial" panose="020B0604020202020204" pitchFamily="34" charset="0"/>
          </a:endParaRPr>
        </a:p>
      </dgm:t>
    </dgm:pt>
    <dgm:pt modelId="{1C3B784D-3686-4970-96C0-06EFEEFC146B}" type="parTrans" cxnId="{4B2D29CB-9400-4EDF-BFA2-56FCE7BB2659}">
      <dgm:prSet/>
      <dgm:spPr/>
      <dgm:t>
        <a:bodyPr/>
        <a:lstStyle/>
        <a:p>
          <a:endParaRPr lang="en-US"/>
        </a:p>
      </dgm:t>
    </dgm:pt>
    <dgm:pt modelId="{334AB7A3-209E-4452-9E26-60618BB6DFC7}" type="sibTrans" cxnId="{4B2D29CB-9400-4EDF-BFA2-56FCE7BB2659}">
      <dgm:prSet/>
      <dgm:spPr/>
      <dgm:t>
        <a:bodyPr/>
        <a:lstStyle/>
        <a:p>
          <a:endParaRPr lang="en-US"/>
        </a:p>
      </dgm:t>
    </dgm:pt>
    <dgm:pt modelId="{21CC5D6F-BEAA-A84F-9DA2-36BD3D927395}" type="pres">
      <dgm:prSet presAssocID="{3C7A7C52-636E-43DE-AC4F-8F80406A7F36}" presName="outerComposite" presStyleCnt="0">
        <dgm:presLayoutVars>
          <dgm:chMax val="5"/>
          <dgm:dir/>
          <dgm:resizeHandles val="exact"/>
        </dgm:presLayoutVars>
      </dgm:prSet>
      <dgm:spPr/>
    </dgm:pt>
    <dgm:pt modelId="{6CAF5C46-ADE3-7F41-99DD-99F99B986303}" type="pres">
      <dgm:prSet presAssocID="{3C7A7C52-636E-43DE-AC4F-8F80406A7F36}" presName="dummyMaxCanvas" presStyleCnt="0">
        <dgm:presLayoutVars/>
      </dgm:prSet>
      <dgm:spPr/>
    </dgm:pt>
    <dgm:pt modelId="{ABC12019-A0B4-CC4A-8B55-DC7BA1BC6260}" type="pres">
      <dgm:prSet presAssocID="{3C7A7C52-636E-43DE-AC4F-8F80406A7F36}" presName="FourNodes_1" presStyleLbl="node1" presStyleIdx="0" presStyleCnt="4" custScaleX="108968">
        <dgm:presLayoutVars>
          <dgm:bulletEnabled val="1"/>
        </dgm:presLayoutVars>
      </dgm:prSet>
      <dgm:spPr/>
    </dgm:pt>
    <dgm:pt modelId="{BC582C2A-0441-1248-80F9-C6F6634A135B}" type="pres">
      <dgm:prSet presAssocID="{3C7A7C52-636E-43DE-AC4F-8F80406A7F36}" presName="FourNodes_2" presStyleLbl="node1" presStyleIdx="1" presStyleCnt="4">
        <dgm:presLayoutVars>
          <dgm:bulletEnabled val="1"/>
        </dgm:presLayoutVars>
      </dgm:prSet>
      <dgm:spPr/>
    </dgm:pt>
    <dgm:pt modelId="{5865FB75-234D-0247-BD6F-3609893E1C25}" type="pres">
      <dgm:prSet presAssocID="{3C7A7C52-636E-43DE-AC4F-8F80406A7F36}" presName="FourNodes_3" presStyleLbl="node1" presStyleIdx="2" presStyleCnt="4">
        <dgm:presLayoutVars>
          <dgm:bulletEnabled val="1"/>
        </dgm:presLayoutVars>
      </dgm:prSet>
      <dgm:spPr/>
    </dgm:pt>
    <dgm:pt modelId="{FBF7DF56-5439-3441-ABB5-AE5290367B03}" type="pres">
      <dgm:prSet presAssocID="{3C7A7C52-636E-43DE-AC4F-8F80406A7F36}" presName="FourNodes_4" presStyleLbl="node1" presStyleIdx="3" presStyleCnt="4" custScaleX="100019">
        <dgm:presLayoutVars>
          <dgm:bulletEnabled val="1"/>
        </dgm:presLayoutVars>
      </dgm:prSet>
      <dgm:spPr/>
    </dgm:pt>
    <dgm:pt modelId="{EA7103CC-7C9F-B846-B707-2D30634EF524}" type="pres">
      <dgm:prSet presAssocID="{3C7A7C52-636E-43DE-AC4F-8F80406A7F36}" presName="FourConn_1-2" presStyleLbl="fgAccFollowNode1" presStyleIdx="0" presStyleCnt="3">
        <dgm:presLayoutVars>
          <dgm:bulletEnabled val="1"/>
        </dgm:presLayoutVars>
      </dgm:prSet>
      <dgm:spPr/>
    </dgm:pt>
    <dgm:pt modelId="{BE35C3F0-B325-EE4F-8DFC-37EADB24784D}" type="pres">
      <dgm:prSet presAssocID="{3C7A7C52-636E-43DE-AC4F-8F80406A7F36}" presName="FourConn_2-3" presStyleLbl="fgAccFollowNode1" presStyleIdx="1" presStyleCnt="3">
        <dgm:presLayoutVars>
          <dgm:bulletEnabled val="1"/>
        </dgm:presLayoutVars>
      </dgm:prSet>
      <dgm:spPr/>
    </dgm:pt>
    <dgm:pt modelId="{E7C1C64E-DFEE-6F40-9F15-A678D0D811F0}" type="pres">
      <dgm:prSet presAssocID="{3C7A7C52-636E-43DE-AC4F-8F80406A7F36}" presName="FourConn_3-4" presStyleLbl="fgAccFollowNode1" presStyleIdx="2" presStyleCnt="3">
        <dgm:presLayoutVars>
          <dgm:bulletEnabled val="1"/>
        </dgm:presLayoutVars>
      </dgm:prSet>
      <dgm:spPr/>
    </dgm:pt>
    <dgm:pt modelId="{AEBB66CC-0CC8-4C4B-A3D2-839EF281FC63}" type="pres">
      <dgm:prSet presAssocID="{3C7A7C52-636E-43DE-AC4F-8F80406A7F36}" presName="FourNodes_1_text" presStyleLbl="node1" presStyleIdx="3" presStyleCnt="4">
        <dgm:presLayoutVars>
          <dgm:bulletEnabled val="1"/>
        </dgm:presLayoutVars>
      </dgm:prSet>
      <dgm:spPr/>
    </dgm:pt>
    <dgm:pt modelId="{FD259A92-335F-8D4D-A16E-594AE8980454}" type="pres">
      <dgm:prSet presAssocID="{3C7A7C52-636E-43DE-AC4F-8F80406A7F36}" presName="FourNodes_2_text" presStyleLbl="node1" presStyleIdx="3" presStyleCnt="4">
        <dgm:presLayoutVars>
          <dgm:bulletEnabled val="1"/>
        </dgm:presLayoutVars>
      </dgm:prSet>
      <dgm:spPr/>
    </dgm:pt>
    <dgm:pt modelId="{F62EFEDD-47EE-9643-B2DC-C9703D91CD7F}" type="pres">
      <dgm:prSet presAssocID="{3C7A7C52-636E-43DE-AC4F-8F80406A7F36}" presName="FourNodes_3_text" presStyleLbl="node1" presStyleIdx="3" presStyleCnt="4">
        <dgm:presLayoutVars>
          <dgm:bulletEnabled val="1"/>
        </dgm:presLayoutVars>
      </dgm:prSet>
      <dgm:spPr/>
    </dgm:pt>
    <dgm:pt modelId="{D2CA8167-7A0E-5144-AEEA-158D345B9CE0}" type="pres">
      <dgm:prSet presAssocID="{3C7A7C52-636E-43DE-AC4F-8F80406A7F36}" presName="FourNodes_4_text" presStyleLbl="node1" presStyleIdx="3" presStyleCnt="4">
        <dgm:presLayoutVars>
          <dgm:bulletEnabled val="1"/>
        </dgm:presLayoutVars>
      </dgm:prSet>
      <dgm:spPr/>
    </dgm:pt>
  </dgm:ptLst>
  <dgm:cxnLst>
    <dgm:cxn modelId="{6FF9E909-451F-4EAB-A466-BE5A292341E6}" srcId="{3C7A7C52-636E-43DE-AC4F-8F80406A7F36}" destId="{B36139E7-3030-4EB8-B6E4-670DDCC128EB}" srcOrd="2" destOrd="0" parTransId="{9C387B24-02CF-4800-9CDE-66FFE3E18773}" sibTransId="{5D2A3758-3BEE-4A7C-8512-6B65672AC622}"/>
    <dgm:cxn modelId="{402E0211-0383-43B2-A7E5-BA77914B990F}" srcId="{3C7A7C52-636E-43DE-AC4F-8F80406A7F36}" destId="{569D20D8-DCE6-4EBD-90DA-EB44AC174D2C}" srcOrd="0" destOrd="0" parTransId="{BB7E8423-CF3F-4F3D-8C39-D804AC3B159E}" sibTransId="{99C0C1DD-7AA6-43FE-BF12-D3C6B35BB378}"/>
    <dgm:cxn modelId="{A593121C-CE3F-424A-9FA3-9A83557226D4}" srcId="{3C7A7C52-636E-43DE-AC4F-8F80406A7F36}" destId="{4C9FD2CB-60B7-402F-B9B5-DF6AD747D1EC}" srcOrd="1" destOrd="0" parTransId="{2439422D-D986-4529-8F61-1694E4126CC3}" sibTransId="{4906CDBE-15F7-4867-A774-B1E05F4F6CC7}"/>
    <dgm:cxn modelId="{60631124-54FD-444B-85D0-7C17223B593E}" type="presOf" srcId="{B36139E7-3030-4EB8-B6E4-670DDCC128EB}" destId="{5865FB75-234D-0247-BD6F-3609893E1C25}" srcOrd="0" destOrd="0" presId="urn:microsoft.com/office/officeart/2005/8/layout/vProcess5"/>
    <dgm:cxn modelId="{1567302D-CBC5-FC42-B2D0-F0EF0B31F86F}" type="presOf" srcId="{B36139E7-3030-4EB8-B6E4-670DDCC128EB}" destId="{F62EFEDD-47EE-9643-B2DC-C9703D91CD7F}" srcOrd="1" destOrd="0" presId="urn:microsoft.com/office/officeart/2005/8/layout/vProcess5"/>
    <dgm:cxn modelId="{4A40CF37-70BF-7B48-93B4-F81348F41597}" type="presOf" srcId="{569D20D8-DCE6-4EBD-90DA-EB44AC174D2C}" destId="{AEBB66CC-0CC8-4C4B-A3D2-839EF281FC63}" srcOrd="1" destOrd="0" presId="urn:microsoft.com/office/officeart/2005/8/layout/vProcess5"/>
    <dgm:cxn modelId="{C3B77C68-993D-0A4E-91DE-E1EFF782B568}" type="presOf" srcId="{99C0C1DD-7AA6-43FE-BF12-D3C6B35BB378}" destId="{EA7103CC-7C9F-B846-B707-2D30634EF524}" srcOrd="0" destOrd="0" presId="urn:microsoft.com/office/officeart/2005/8/layout/vProcess5"/>
    <dgm:cxn modelId="{F34A3674-B254-A548-B5B1-1DC6A177EB65}" type="presOf" srcId="{3BCCF465-29DE-46D1-83D7-10FDCF416C3A}" destId="{FBF7DF56-5439-3441-ABB5-AE5290367B03}" srcOrd="0" destOrd="0" presId="urn:microsoft.com/office/officeart/2005/8/layout/vProcess5"/>
    <dgm:cxn modelId="{92A26974-7A65-7A4B-9E3E-EA83A96FE33F}" type="presOf" srcId="{4C9FD2CB-60B7-402F-B9B5-DF6AD747D1EC}" destId="{FD259A92-335F-8D4D-A16E-594AE8980454}" srcOrd="1" destOrd="0" presId="urn:microsoft.com/office/officeart/2005/8/layout/vProcess5"/>
    <dgm:cxn modelId="{39B1017E-3A51-6444-93FD-7C8A180E5AAA}" type="presOf" srcId="{5D2A3758-3BEE-4A7C-8512-6B65672AC622}" destId="{E7C1C64E-DFEE-6F40-9F15-A678D0D811F0}" srcOrd="0" destOrd="0" presId="urn:microsoft.com/office/officeart/2005/8/layout/vProcess5"/>
    <dgm:cxn modelId="{73CA9687-B291-8848-8039-DC01985E0F7F}" type="presOf" srcId="{4906CDBE-15F7-4867-A774-B1E05F4F6CC7}" destId="{BE35C3F0-B325-EE4F-8DFC-37EADB24784D}" srcOrd="0" destOrd="0" presId="urn:microsoft.com/office/officeart/2005/8/layout/vProcess5"/>
    <dgm:cxn modelId="{7D81BD95-4E53-CD4B-B82D-D9FD3D3EC3C9}" type="presOf" srcId="{3C7A7C52-636E-43DE-AC4F-8F80406A7F36}" destId="{21CC5D6F-BEAA-A84F-9DA2-36BD3D927395}" srcOrd="0" destOrd="0" presId="urn:microsoft.com/office/officeart/2005/8/layout/vProcess5"/>
    <dgm:cxn modelId="{018C92B5-B9A5-ED42-8AFA-459D7E2C7914}" type="presOf" srcId="{569D20D8-DCE6-4EBD-90DA-EB44AC174D2C}" destId="{ABC12019-A0B4-CC4A-8B55-DC7BA1BC6260}" srcOrd="0" destOrd="0" presId="urn:microsoft.com/office/officeart/2005/8/layout/vProcess5"/>
    <dgm:cxn modelId="{61A7E9BB-DF64-CC47-9FB0-D624657DA164}" type="presOf" srcId="{4C9FD2CB-60B7-402F-B9B5-DF6AD747D1EC}" destId="{BC582C2A-0441-1248-80F9-C6F6634A135B}" srcOrd="0" destOrd="0" presId="urn:microsoft.com/office/officeart/2005/8/layout/vProcess5"/>
    <dgm:cxn modelId="{4B2D29CB-9400-4EDF-BFA2-56FCE7BB2659}" srcId="{3C7A7C52-636E-43DE-AC4F-8F80406A7F36}" destId="{3BCCF465-29DE-46D1-83D7-10FDCF416C3A}" srcOrd="3" destOrd="0" parTransId="{1C3B784D-3686-4970-96C0-06EFEEFC146B}" sibTransId="{334AB7A3-209E-4452-9E26-60618BB6DFC7}"/>
    <dgm:cxn modelId="{E76184DF-F2C0-C044-8FAE-E8262157CFCF}" type="presOf" srcId="{3BCCF465-29DE-46D1-83D7-10FDCF416C3A}" destId="{D2CA8167-7A0E-5144-AEEA-158D345B9CE0}" srcOrd="1" destOrd="0" presId="urn:microsoft.com/office/officeart/2005/8/layout/vProcess5"/>
    <dgm:cxn modelId="{18F0A547-4EE3-854A-9B18-F550F032DE3B}" type="presParOf" srcId="{21CC5D6F-BEAA-A84F-9DA2-36BD3D927395}" destId="{6CAF5C46-ADE3-7F41-99DD-99F99B986303}" srcOrd="0" destOrd="0" presId="urn:microsoft.com/office/officeart/2005/8/layout/vProcess5"/>
    <dgm:cxn modelId="{22548569-667B-5E4A-B43D-15146F743E1C}" type="presParOf" srcId="{21CC5D6F-BEAA-A84F-9DA2-36BD3D927395}" destId="{ABC12019-A0B4-CC4A-8B55-DC7BA1BC6260}" srcOrd="1" destOrd="0" presId="urn:microsoft.com/office/officeart/2005/8/layout/vProcess5"/>
    <dgm:cxn modelId="{E42731B7-E80B-C742-9CF6-F527CADF8B81}" type="presParOf" srcId="{21CC5D6F-BEAA-A84F-9DA2-36BD3D927395}" destId="{BC582C2A-0441-1248-80F9-C6F6634A135B}" srcOrd="2" destOrd="0" presId="urn:microsoft.com/office/officeart/2005/8/layout/vProcess5"/>
    <dgm:cxn modelId="{A56134EA-2DEC-5B46-B92E-14FB5076D052}" type="presParOf" srcId="{21CC5D6F-BEAA-A84F-9DA2-36BD3D927395}" destId="{5865FB75-234D-0247-BD6F-3609893E1C25}" srcOrd="3" destOrd="0" presId="urn:microsoft.com/office/officeart/2005/8/layout/vProcess5"/>
    <dgm:cxn modelId="{902523A2-9654-BE40-BA83-2CE6B3FF4ED4}" type="presParOf" srcId="{21CC5D6F-BEAA-A84F-9DA2-36BD3D927395}" destId="{FBF7DF56-5439-3441-ABB5-AE5290367B03}" srcOrd="4" destOrd="0" presId="urn:microsoft.com/office/officeart/2005/8/layout/vProcess5"/>
    <dgm:cxn modelId="{94EA499B-52BD-964B-BB25-A5D83C695AD7}" type="presParOf" srcId="{21CC5D6F-BEAA-A84F-9DA2-36BD3D927395}" destId="{EA7103CC-7C9F-B846-B707-2D30634EF524}" srcOrd="5" destOrd="0" presId="urn:microsoft.com/office/officeart/2005/8/layout/vProcess5"/>
    <dgm:cxn modelId="{C5B738B0-F338-9047-810B-677537644A63}" type="presParOf" srcId="{21CC5D6F-BEAA-A84F-9DA2-36BD3D927395}" destId="{BE35C3F0-B325-EE4F-8DFC-37EADB24784D}" srcOrd="6" destOrd="0" presId="urn:microsoft.com/office/officeart/2005/8/layout/vProcess5"/>
    <dgm:cxn modelId="{AFDA1AB6-430C-1849-BC55-7A3190E2316F}" type="presParOf" srcId="{21CC5D6F-BEAA-A84F-9DA2-36BD3D927395}" destId="{E7C1C64E-DFEE-6F40-9F15-A678D0D811F0}" srcOrd="7" destOrd="0" presId="urn:microsoft.com/office/officeart/2005/8/layout/vProcess5"/>
    <dgm:cxn modelId="{65CC26AB-8E79-1E4F-B1CB-5664150F015C}" type="presParOf" srcId="{21CC5D6F-BEAA-A84F-9DA2-36BD3D927395}" destId="{AEBB66CC-0CC8-4C4B-A3D2-839EF281FC63}" srcOrd="8" destOrd="0" presId="urn:microsoft.com/office/officeart/2005/8/layout/vProcess5"/>
    <dgm:cxn modelId="{28C2B4AC-DA98-794B-8261-8F4CB36645E2}" type="presParOf" srcId="{21CC5D6F-BEAA-A84F-9DA2-36BD3D927395}" destId="{FD259A92-335F-8D4D-A16E-594AE8980454}" srcOrd="9" destOrd="0" presId="urn:microsoft.com/office/officeart/2005/8/layout/vProcess5"/>
    <dgm:cxn modelId="{879821CF-732F-D142-ABE8-0E3C7C8A9645}" type="presParOf" srcId="{21CC5D6F-BEAA-A84F-9DA2-36BD3D927395}" destId="{F62EFEDD-47EE-9643-B2DC-C9703D91CD7F}" srcOrd="10" destOrd="0" presId="urn:microsoft.com/office/officeart/2005/8/layout/vProcess5"/>
    <dgm:cxn modelId="{6B19B6A7-6B37-304A-B6F7-47C5DA1C8A3C}" type="presParOf" srcId="{21CC5D6F-BEAA-A84F-9DA2-36BD3D927395}" destId="{D2CA8167-7A0E-5144-AEEA-158D345B9CE0}"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AF34-4FD0-4D9F-89AA-C77A2508622C}">
      <dsp:nvSpPr>
        <dsp:cNvPr id="0" name=""/>
        <dsp:cNvSpPr/>
      </dsp:nvSpPr>
      <dsp:spPr>
        <a:xfrm>
          <a:off x="874644" y="1078504"/>
          <a:ext cx="2093062" cy="2093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6AB7E8-F372-4B52-BF4C-4C1DB3E09978}">
      <dsp:nvSpPr>
        <dsp:cNvPr id="0" name=""/>
        <dsp:cNvSpPr/>
      </dsp:nvSpPr>
      <dsp:spPr>
        <a:xfrm>
          <a:off x="282351" y="929388"/>
          <a:ext cx="3792776" cy="309408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0BBE1-81F5-4681-B8BE-D8E9F9D84CF9}">
      <dsp:nvSpPr>
        <dsp:cNvPr id="0" name=""/>
        <dsp:cNvSpPr/>
      </dsp:nvSpPr>
      <dsp:spPr>
        <a:xfrm>
          <a:off x="339266" y="3956402"/>
          <a:ext cx="3431250" cy="19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endParaRPr lang="en-US" sz="1600" kern="1200" dirty="0">
            <a:latin typeface="Arial" panose="020B0604020202020204" pitchFamily="34" charset="0"/>
            <a:cs typeface="Arial" panose="020B0604020202020204" pitchFamily="34" charset="0"/>
          </a:endParaRPr>
        </a:p>
        <a:p>
          <a:pPr marL="0" lvl="0" indent="0" algn="ctr" defTabSz="711200">
            <a:lnSpc>
              <a:spcPct val="100000"/>
            </a:lnSpc>
            <a:spcBef>
              <a:spcPct val="0"/>
            </a:spcBef>
            <a:spcAft>
              <a:spcPct val="35000"/>
            </a:spcAft>
            <a:buNone/>
            <a:defRPr cap="all"/>
          </a:pPr>
          <a:r>
            <a:rPr lang="en-US" sz="1900" kern="1200" dirty="0">
              <a:latin typeface="Arial" panose="020B0604020202020204" pitchFamily="34" charset="0"/>
              <a:cs typeface="Arial" panose="020B0604020202020204" pitchFamily="34" charset="0"/>
            </a:rPr>
            <a:t>to advocate for improved regulations, standards and protocols that ensure the safety of cruise ship passengers,</a:t>
          </a:r>
        </a:p>
      </dsp:txBody>
      <dsp:txXfrm>
        <a:off x="339266" y="3956402"/>
        <a:ext cx="3431250" cy="1980000"/>
      </dsp:txXfrm>
    </dsp:sp>
    <dsp:sp modelId="{9BFE15CA-D9F5-4319-B6C4-E9ADE840DA83}">
      <dsp:nvSpPr>
        <dsp:cNvPr id="0" name=""/>
        <dsp:cNvSpPr/>
      </dsp:nvSpPr>
      <dsp:spPr>
        <a:xfrm>
          <a:off x="5087126" y="1249842"/>
          <a:ext cx="2093062" cy="2093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DA96A-F89F-4469-9C70-52D94EDABFCE}">
      <dsp:nvSpPr>
        <dsp:cNvPr id="0" name=""/>
        <dsp:cNvSpPr/>
      </dsp:nvSpPr>
      <dsp:spPr>
        <a:xfrm rot="5400000">
          <a:off x="4753059" y="560976"/>
          <a:ext cx="3050981" cy="3779434"/>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42905-C3E0-4AD0-B1F2-38AC7D115239}">
      <dsp:nvSpPr>
        <dsp:cNvPr id="0" name=""/>
        <dsp:cNvSpPr/>
      </dsp:nvSpPr>
      <dsp:spPr>
        <a:xfrm>
          <a:off x="4418032" y="4195812"/>
          <a:ext cx="3431250" cy="19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rial" panose="020B0604020202020204" pitchFamily="34" charset="0"/>
              <a:cs typeface="Arial" panose="020B0604020202020204" pitchFamily="34" charset="0"/>
            </a:rPr>
            <a:t>to increase the public's awareness of the potential risks as well as the rights and protections they are relinquishing to travel on a cruise ship, and</a:t>
          </a:r>
          <a:r>
            <a:rPr lang="en-US" sz="1600" kern="1200" dirty="0">
              <a:latin typeface="Arial" panose="020B0604020202020204" pitchFamily="34" charset="0"/>
              <a:cs typeface="Arial" panose="020B0604020202020204" pitchFamily="34" charset="0"/>
            </a:rPr>
            <a:t>… </a:t>
          </a:r>
        </a:p>
      </dsp:txBody>
      <dsp:txXfrm>
        <a:off x="4418032" y="4195812"/>
        <a:ext cx="3431250" cy="1980000"/>
      </dsp:txXfrm>
    </dsp:sp>
    <dsp:sp modelId="{97A2D652-84B6-4950-9F47-C2B242DFA801}">
      <dsp:nvSpPr>
        <dsp:cNvPr id="0" name=""/>
        <dsp:cNvSpPr/>
      </dsp:nvSpPr>
      <dsp:spPr>
        <a:xfrm>
          <a:off x="9118844" y="1068386"/>
          <a:ext cx="2093062" cy="2093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018CA1-AFB0-4A72-8203-1516DE6A2553}">
      <dsp:nvSpPr>
        <dsp:cNvPr id="0" name=""/>
        <dsp:cNvSpPr/>
      </dsp:nvSpPr>
      <dsp:spPr>
        <a:xfrm>
          <a:off x="8433660" y="952236"/>
          <a:ext cx="3284419" cy="305361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956C9B-E936-4106-BEC8-775323223BDF}">
      <dsp:nvSpPr>
        <dsp:cNvPr id="0" name=""/>
        <dsp:cNvSpPr/>
      </dsp:nvSpPr>
      <dsp:spPr>
        <a:xfrm>
          <a:off x="8299393" y="4176756"/>
          <a:ext cx="3431250" cy="19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to provide support for passengers who have been the victims of crime, violence, negligence or other tragedies while on a cruise voyage.</a:t>
          </a:r>
        </a:p>
      </dsp:txBody>
      <dsp:txXfrm>
        <a:off x="8299393" y="4176756"/>
        <a:ext cx="3431250" cy="198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12019-A0B4-CC4A-8B55-DC7BA1BC6260}">
      <dsp:nvSpPr>
        <dsp:cNvPr id="0" name=""/>
        <dsp:cNvSpPr/>
      </dsp:nvSpPr>
      <dsp:spPr>
        <a:xfrm>
          <a:off x="-182102" y="0"/>
          <a:ext cx="8832008" cy="74465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Cruise lines prioritize profits and image over safety</a:t>
          </a:r>
        </a:p>
      </dsp:txBody>
      <dsp:txXfrm>
        <a:off x="-160292" y="21810"/>
        <a:ext cx="7891751" cy="701035"/>
      </dsp:txXfrm>
    </dsp:sp>
    <dsp:sp modelId="{BC582C2A-0441-1248-80F9-C6F6634A135B}">
      <dsp:nvSpPr>
        <dsp:cNvPr id="0" name=""/>
        <dsp:cNvSpPr/>
      </dsp:nvSpPr>
      <dsp:spPr>
        <a:xfrm>
          <a:off x="860137" y="880047"/>
          <a:ext cx="8105140" cy="74465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 </a:t>
          </a:r>
          <a:r>
            <a:rPr lang="en-US" sz="2800" kern="1200" dirty="0">
              <a:latin typeface="Arial" panose="020B0604020202020204" pitchFamily="34" charset="0"/>
              <a:cs typeface="Arial" panose="020B0604020202020204" pitchFamily="34" charset="0"/>
            </a:rPr>
            <a:t>Few enforceable U.S. or international laws</a:t>
          </a:r>
        </a:p>
      </dsp:txBody>
      <dsp:txXfrm>
        <a:off x="881947" y="901857"/>
        <a:ext cx="6898688" cy="701035"/>
      </dsp:txXfrm>
    </dsp:sp>
    <dsp:sp modelId="{5865FB75-234D-0247-BD6F-3609893E1C25}">
      <dsp:nvSpPr>
        <dsp:cNvPr id="0" name=""/>
        <dsp:cNvSpPr/>
      </dsp:nvSpPr>
      <dsp:spPr>
        <a:xfrm>
          <a:off x="1528811" y="1760095"/>
          <a:ext cx="8105140" cy="744655"/>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Oversight is lacking</a:t>
          </a:r>
        </a:p>
      </dsp:txBody>
      <dsp:txXfrm>
        <a:off x="1550621" y="1781905"/>
        <a:ext cx="6908819" cy="701035"/>
      </dsp:txXfrm>
    </dsp:sp>
    <dsp:sp modelId="{FBF7DF56-5439-3441-ABB5-AE5290367B03}">
      <dsp:nvSpPr>
        <dsp:cNvPr id="0" name=""/>
        <dsp:cNvSpPr/>
      </dsp:nvSpPr>
      <dsp:spPr>
        <a:xfrm>
          <a:off x="2206847" y="2640143"/>
          <a:ext cx="8106679" cy="744655"/>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Victims are left with little or no recourse. </a:t>
          </a:r>
        </a:p>
        <a:p>
          <a:pPr marL="0" lvl="0" indent="0" algn="l"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2228657" y="2661953"/>
        <a:ext cx="6900007" cy="701035"/>
      </dsp:txXfrm>
    </dsp:sp>
    <dsp:sp modelId="{EA7103CC-7C9F-B846-B707-2D30634EF524}">
      <dsp:nvSpPr>
        <dsp:cNvPr id="0" name=""/>
        <dsp:cNvSpPr/>
      </dsp:nvSpPr>
      <dsp:spPr>
        <a:xfrm>
          <a:off x="7802445" y="570338"/>
          <a:ext cx="484026" cy="484026"/>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911351" y="570338"/>
        <a:ext cx="266214" cy="364230"/>
      </dsp:txXfrm>
    </dsp:sp>
    <dsp:sp modelId="{BE35C3F0-B325-EE4F-8DFC-37EADB24784D}">
      <dsp:nvSpPr>
        <dsp:cNvPr id="0" name=""/>
        <dsp:cNvSpPr/>
      </dsp:nvSpPr>
      <dsp:spPr>
        <a:xfrm>
          <a:off x="8481251" y="1450386"/>
          <a:ext cx="484026" cy="484026"/>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590157" y="1450386"/>
        <a:ext cx="266214" cy="364230"/>
      </dsp:txXfrm>
    </dsp:sp>
    <dsp:sp modelId="{E7C1C64E-DFEE-6F40-9F15-A678D0D811F0}">
      <dsp:nvSpPr>
        <dsp:cNvPr id="0" name=""/>
        <dsp:cNvSpPr/>
      </dsp:nvSpPr>
      <dsp:spPr>
        <a:xfrm>
          <a:off x="9149925" y="2330434"/>
          <a:ext cx="484026" cy="484026"/>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258831" y="2330434"/>
        <a:ext cx="266214" cy="36423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22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kern="1200" dirty="0">
                <a:solidFill>
                  <a:schemeClr val="tx1"/>
                </a:solidFill>
                <a:effectLst/>
                <a:latin typeface="+mn-lt"/>
                <a:ea typeface="+mn-ea"/>
                <a:cs typeface="+mn-cs"/>
              </a:rPr>
              <a:t>Laurie: Good afternoon: My name is Laurie Dishman, and as the Exec. Vice President of International Cruise Victims, I would like to welcome you all and thank you for joining our workshop today.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Jamie: And I am Jamie Barnett, President of International Cruise Victims (ICV). Laurie and I, along with Georgia Ananias, who was unable to be with us today, but has sent along a copy of her book for each of you to take home with you today, make up the leadership of a  very unique 501C3 global victims advocacy organization known as ICV.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would like to start off today by  asking you all a few really simple questions. So, to begin with ,by a show of hands, how many of you have taken a cruise? Respond briefly, Now, of those who have taken a cruise how many of you were warned of the dangers that were present in the cruise ship environment ,not included muster drill instruction in the event of a fire or a need to abandon ship? okay thank you.  Okay, now do any of you have an idea what the number one crime occurring on cruise ships might be? Great. What kind of headlines have you heard or seen recently in the media talking about cruise ships?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Great, thank you so much for sharing. The sad thing is that there are so many other events that Laurie and I feel  you should have heard about in the news. So many things the cruise lines don't want you to know. So many things the cruise industry is able to conceal and keep from the public. And that is a large large part of why ICV exists today. We are an all volunteer, unpaid advocacy organization made up of victims, or survivors and families, who then in turn represent and support other victims who have been impacted by crimes and other tragic events at sea.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Jamie: And the reason we are here today is that both Laurie and I are victims of crimes that have occurred on cruise ships.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we, Laurie, Georgia, and I are only 3 , among the multitudes of victims with tragic stories to tell, however, if you go on our website you will be able to see and discover how similarly all victims are treated by the wealthy, rapacious cruise industry. And that is the main reason we are here today.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Recently, as many of you may have seen, either our organization itself, or our members’ stories have been prominently featured in the media, most notably on Netflix and on NBC network television, but also in podcasts and TikTok pages too numerous to count. Each have revealed a long-standing pattern of systemic failure of the cruise lines willingness to handle onboard crimes and disappearances and the victims that these tragedies leave in their wake.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Laurie: The stories these series told, both </a:t>
            </a:r>
            <a:r>
              <a:rPr lang="en-US" sz="1200" i="1" kern="1200" dirty="0">
                <a:solidFill>
                  <a:schemeClr val="tx1"/>
                </a:solidFill>
                <a:effectLst/>
                <a:latin typeface="+mn-lt"/>
                <a:ea typeface="+mn-ea"/>
                <a:cs typeface="+mn-cs"/>
              </a:rPr>
              <a:t>Amy Bradley is Missing</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Survival Mode: The Sinking of the Costa Concordia</a:t>
            </a:r>
            <a:r>
              <a:rPr lang="en-US" sz="1200" kern="1200" dirty="0">
                <a:solidFill>
                  <a:schemeClr val="tx1"/>
                </a:solidFill>
                <a:effectLst/>
                <a:latin typeface="+mn-lt"/>
                <a:ea typeface="+mn-ea"/>
                <a:cs typeface="+mn-cs"/>
              </a:rPr>
              <a:t>, as well as the others, became opportunities to show the world that these cases are not rare accidents—they are the predictable outcome of a mega-wealthy industry operating with minimal oversight and a lack of true concern for passenger safety and well-being.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that’s who we are, now  lets look into International Cruise Victims as an organization; why and how we came into being and what all we do.</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4004963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74621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We know now </a:t>
            </a:r>
            <a:r>
              <a:rPr dirty="0"/>
              <a:t>ICV fights back by raising awareness, lobbying lawmakers, and creating a support network for victims. We work closely with media, legal experts, and international partners to push for systemic change.</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But we, Laurie, Georgia, and I are only 3 , among the multitudes of victims with tragic stories to tell, however, if you go on our website you will be able to see and discover how similarly all victims are treated by the wealthy, rapacious cruise industry. Which leads us to the main reason we are here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 other then says what is in the frame</a:t>
            </a:r>
          </a:p>
        </p:txBody>
      </p:sp>
    </p:spTree>
    <p:extLst>
      <p:ext uri="{BB962C8B-B14F-4D97-AF65-F5344CB8AC3E}">
        <p14:creationId xmlns:p14="http://schemas.microsoft.com/office/powerpoint/2010/main" val="75692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Laurie: That’s right. I was......</a:t>
            </a:r>
          </a:p>
        </p:txBody>
      </p:sp>
    </p:spTree>
    <p:extLst>
      <p:ext uri="{BB962C8B-B14F-4D97-AF65-F5344CB8AC3E}">
        <p14:creationId xmlns:p14="http://schemas.microsoft.com/office/powerpoint/2010/main" val="203780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1200" dirty="0">
                <a:solidFill>
                  <a:schemeClr val="tx1"/>
                </a:solidFill>
                <a:effectLst/>
                <a:latin typeface="+mn-lt"/>
                <a:ea typeface="+mn-ea"/>
                <a:cs typeface="+mn-cs"/>
              </a:rPr>
              <a:t>Jamie: And I lost my daughter Ashley Barnett...</a:t>
            </a:r>
            <a:endParaRPr lang="en-US" dirty="0"/>
          </a:p>
        </p:txBody>
      </p:sp>
    </p:spTree>
    <p:extLst>
      <p:ext uri="{BB962C8B-B14F-4D97-AF65-F5344CB8AC3E}">
        <p14:creationId xmlns:p14="http://schemas.microsoft.com/office/powerpoint/2010/main" val="312368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4 </a:t>
            </a:r>
            <a:r>
              <a:rPr dirty="0"/>
              <a:t>grieving families</a:t>
            </a:r>
            <a:r>
              <a:rPr lang="en-US" dirty="0"/>
              <a:t>, having had loved ones go missing from cruise ships under mysterious circumstances, found themselves feeling lost with no where to turn for help, rather like little tiny Davids going up against a huge Goliath; when they were somehow able to </a:t>
            </a:r>
            <a:r>
              <a:rPr dirty="0"/>
              <a:t>c</a:t>
            </a:r>
            <a:r>
              <a:rPr lang="en-US" dirty="0"/>
              <a:t>o</a:t>
            </a:r>
            <a:r>
              <a:rPr dirty="0"/>
              <a:t>me together </a:t>
            </a:r>
            <a:r>
              <a:rPr lang="en-US" dirty="0"/>
              <a:t>and go to congress </a:t>
            </a:r>
            <a:r>
              <a:rPr dirty="0"/>
              <a:t>to demand justice, </a:t>
            </a:r>
            <a:r>
              <a:rPr lang="en-US" dirty="0"/>
              <a:t>and </a:t>
            </a:r>
            <a:r>
              <a:rPr dirty="0"/>
              <a:t>accountability,. </a:t>
            </a:r>
            <a:r>
              <a:rPr lang="en-US" dirty="0"/>
              <a:t>They were filled with conviction that the cruise industry had to be held accountable. Who would ever think that you would have to go to congress to get the kind the kind measures put in place that the hotel industry had for decades prior, like peep holes in cabin doors, security latches, CCTV cameras, defib, and access to independent law enforcement. But they did!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And when these 4 families came together in 2005 a series of congressional hearings focusing on crime aboard cruise ships began.  The organization then began to grow as their stories were shared and the media began to take 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Laurie: In fact, that’s how I found ICV, through an article in this time mag. And again our organization kept growing in it’s ability to get the attention of congress, growing in its ability to support victims by amplifying their voices just like we are doing here today.</a:t>
            </a:r>
          </a:p>
          <a:p>
            <a:endParaRPr lang="en-US" dirty="0"/>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Thus ICV was born, born from tragedy—but driven by purpose. And that purpose filled mission is 3-fold...(</a:t>
            </a:r>
            <a:r>
              <a:rPr lang="en-US" dirty="0">
                <a:solidFill>
                  <a:srgbClr val="FF0000"/>
                </a:solidFill>
              </a:rPr>
              <a:t>take turns reading)</a:t>
            </a:r>
          </a:p>
          <a:p>
            <a:endParaRPr lang="en-US" dirty="0"/>
          </a:p>
          <a:p>
            <a:r>
              <a:rPr lang="en-US" dirty="0"/>
              <a:t>Take turns reading the three missions</a:t>
            </a:r>
          </a:p>
        </p:txBody>
      </p:sp>
    </p:spTree>
    <p:extLst>
      <p:ext uri="{BB962C8B-B14F-4D97-AF65-F5344CB8AC3E}">
        <p14:creationId xmlns:p14="http://schemas.microsoft.com/office/powerpoint/2010/main" val="411038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The ICV organization became incorporated in 2006 and quickly and shockingly became aware that the cruise industry prioritized profit and image over passenger safety and security. We, like all the rest of the public, were still under the influence of the ads and images we saw daily in the media that promoted nothing but fun and safe passage.</a:t>
            </a:r>
          </a:p>
          <a:p>
            <a:endParaRPr lang="en-US" dirty="0"/>
          </a:p>
          <a:p>
            <a:r>
              <a:rPr lang="en-US" dirty="0"/>
              <a:t> So the more we began</a:t>
            </a:r>
          </a:p>
          <a:p>
            <a:r>
              <a:rPr lang="en-US" dirty="0"/>
              <a:t>to realize that fact, the more determined we became to shed light on it, and in the process we discovered how few enforceable US laws are able to reach cruise ships regardless of the fact that they are incorporated here, have their headquarters here, passengers buy their tickets here, they board the ships here, and yet passengers are most often totally unaware that the laws that protect them as US citizens do not go with them when they step foot onto their dream vacation ship. Passengers literally have no idea how many rights they are relinquishing when they decide to take a cruise. Sadly,  US oversight and enforceable laws seldom reach across the murky jurisdictional waters that lie beyond our US territory.</a:t>
            </a:r>
            <a:r>
              <a:rPr dirty="0"/>
              <a:t>. Without</a:t>
            </a:r>
            <a:r>
              <a:rPr lang="en-US" dirty="0"/>
              <a:t> an</a:t>
            </a:r>
            <a:r>
              <a:rPr dirty="0"/>
              <a:t> organization like ICV, victims </a:t>
            </a:r>
            <a:r>
              <a:rPr lang="en-US" dirty="0"/>
              <a:t>would still be</a:t>
            </a:r>
            <a:r>
              <a:rPr dirty="0"/>
              <a:t> isolated, ignored, and denied justice.</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734796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73439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4E4B238-508B-8957-2A63-F2AAB92BA011}"/>
              </a:ext>
            </a:extLst>
          </p:cNvPr>
          <p:cNvSpPr>
            <a:spLocks noGrp="1" noRot="1" noChangeAspect="1" noTextEdit="1"/>
          </p:cNvSpPr>
          <p:nvPr>
            <p:ph type="sldImg"/>
          </p:nvPr>
        </p:nvSpPr>
        <p:spPr>
          <a:ln>
            <a:miter lim="800000"/>
            <a:headEnd/>
            <a:tailEnd/>
          </a:ln>
        </p:spPr>
      </p:sp>
      <p:sp>
        <p:nvSpPr>
          <p:cNvPr id="101379" name="Notes Placeholder 2">
            <a:extLst>
              <a:ext uri="{FF2B5EF4-FFF2-40B4-BE49-F238E27FC236}">
                <a16:creationId xmlns:a16="http://schemas.microsoft.com/office/drawing/2014/main" id="{BA1D51CF-CCCB-0F9E-5050-9D34197BA18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a:p>
        </p:txBody>
      </p:sp>
      <p:sp>
        <p:nvSpPr>
          <p:cNvPr id="101380" name="Slide Number Placeholder 3">
            <a:extLst>
              <a:ext uri="{FF2B5EF4-FFF2-40B4-BE49-F238E27FC236}">
                <a16:creationId xmlns:a16="http://schemas.microsoft.com/office/drawing/2014/main" id="{BA0A8B53-1D35-9FCC-1DA1-BD2E3C3E6D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1C19F056-E377-1C49-8980-DADC20C01903}" type="slidenum">
              <a:rPr lang="en-US" altLang="en-US" sz="1200">
                <a:solidFill>
                  <a:srgbClr val="FFFFFF"/>
                </a:solidFill>
                <a:latin typeface="Cabin"/>
                <a:cs typeface="Cabin"/>
                <a:sym typeface="Cabin"/>
              </a:rPr>
              <a:pPr eaLnBrk="1" hangingPunct="1"/>
              <a:t>13</a:t>
            </a:fld>
            <a:endParaRPr lang="en-US" altLang="en-US" sz="1200">
              <a:solidFill>
                <a:srgbClr val="FFFFFF"/>
              </a:solidFill>
              <a:latin typeface="Cabin"/>
              <a:cs typeface="Cabin"/>
              <a:sym typeface="Cabin"/>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724186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0255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9017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2078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79301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7784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1276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291470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3350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7700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1960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7858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5606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0056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BCAD085-E8A6-8845-BD4E-CB4CCA059FC4}" type="datetimeFigureOut">
              <a:rPr lang="en-US" smtClean="0"/>
              <a:t>1/16/26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9694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9845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689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CAD085-E8A6-8845-BD4E-CB4CCA059FC4}" type="datetimeFigureOut">
              <a:rPr lang="en-US" smtClean="0"/>
              <a:t>1/16/26</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090922143"/>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pressbooks.nscc.ca/llscomm/chapter/10-2-professionalism-etiquette-and-ethical-behaviour/"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alcoholpolicy.net/alcohol_campaigns/page/2/"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hyperlink" Target="https://pixabay.com/fr/arrow-formes-diagramme-de-flux-2587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xhere.com/en/photo/697042" TargetMode="External"/><Relationship Id="rId2" Type="http://schemas.openxmlformats.org/officeDocument/2006/relationships/image" Target="../media/image32.jpg!d"/><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reepngimg.com/png/26134-flying-dollars-transparent-background"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courses.lumenlearning.com/usgovernment/chapter/reading-the-powers-of-national-government/"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ourses.lumenlearning.com/usgovernment/chapter/reading-the-powers-of-national-governm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ourses.lumenlearning.com/usgovernment/chapter/reading-the-powers-of-national-governmen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3.xml"/><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vinfo.gov/content/pkg/COMPS-10591/pdf/COMPS-10591.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9" name="Picture 10" descr="Cruise Ship Night Images – Browse 46,991 Stock Photos ...">
            <a:extLst>
              <a:ext uri="{FF2B5EF4-FFF2-40B4-BE49-F238E27FC236}">
                <a16:creationId xmlns:a16="http://schemas.microsoft.com/office/drawing/2014/main" id="{FD8C3803-796C-08DA-4F82-795AC2244DAD}"/>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t="2595" r="-1" b="-1"/>
          <a:stretch>
            <a:fillRect/>
          </a:stretch>
        </p:blipFill>
        <p:spPr bwMode="auto">
          <a:xfrm>
            <a:off x="336467" y="384936"/>
            <a:ext cx="11519065" cy="642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6063" y="660753"/>
            <a:ext cx="11435937" cy="1494692"/>
          </a:xfrm>
        </p:spPr>
        <p:txBody>
          <a:bodyPr anchor="b">
            <a:noAutofit/>
          </a:bodyPr>
          <a:lstStyle/>
          <a:p>
            <a:r>
              <a:rPr lang="en-US" sz="4400" dirty="0">
                <a:solidFill>
                  <a:srgbClr val="FFFFFF"/>
                </a:solidFill>
                <a:latin typeface="Arial" panose="020B0604020202020204" pitchFamily="34" charset="0"/>
                <a:cs typeface="Arial" panose="020B0604020202020204" pitchFamily="34" charset="0"/>
              </a:rPr>
              <a:t>Identifying the hidden dangers</a:t>
            </a:r>
            <a:br>
              <a:rPr lang="en-US" sz="4400" dirty="0">
                <a:solidFill>
                  <a:srgbClr val="FFFFFF"/>
                </a:solidFill>
                <a:latin typeface="Arial" panose="020B0604020202020204" pitchFamily="34" charset="0"/>
                <a:cs typeface="Arial" panose="020B0604020202020204" pitchFamily="34" charset="0"/>
              </a:rPr>
            </a:br>
            <a:r>
              <a:rPr lang="en-US" sz="4400" dirty="0">
                <a:solidFill>
                  <a:srgbClr val="FFFFFF"/>
                </a:solidFill>
                <a:latin typeface="Arial" panose="020B0604020202020204" pitchFamily="34" charset="0"/>
                <a:cs typeface="Arial" panose="020B0604020202020204" pitchFamily="34" charset="0"/>
              </a:rPr>
              <a:t>                            </a:t>
            </a:r>
            <a:r>
              <a:rPr lang="en-US" sz="3200" dirty="0">
                <a:solidFill>
                  <a:srgbClr val="FFFFFF"/>
                </a:solidFill>
                <a:latin typeface="Arial" panose="020B0604020202020204" pitchFamily="34" charset="0"/>
                <a:cs typeface="Arial" panose="020B0604020202020204" pitchFamily="34" charset="0"/>
              </a:rPr>
              <a:t>And</a:t>
            </a:r>
            <a:br>
              <a:rPr lang="en-US" sz="4400" dirty="0">
                <a:solidFill>
                  <a:srgbClr val="FFFFFF"/>
                </a:solidFill>
                <a:latin typeface="Arial" panose="020B0604020202020204" pitchFamily="34" charset="0"/>
                <a:cs typeface="Arial" panose="020B0604020202020204" pitchFamily="34" charset="0"/>
              </a:rPr>
            </a:br>
            <a:r>
              <a:rPr lang="en-US" sz="4400" dirty="0">
                <a:solidFill>
                  <a:srgbClr val="FFFFFF"/>
                </a:solidFill>
                <a:latin typeface="Arial" panose="020B0604020202020204" pitchFamily="34" charset="0"/>
                <a:cs typeface="Arial" panose="020B0604020202020204" pitchFamily="34" charset="0"/>
              </a:rPr>
              <a:t>            Subsequent Barriers</a:t>
            </a:r>
          </a:p>
        </p:txBody>
      </p:sp>
      <p:sp>
        <p:nvSpPr>
          <p:cNvPr id="3" name="Content Placeholder 2"/>
          <p:cNvSpPr>
            <a:spLocks noGrp="1"/>
          </p:cNvSpPr>
          <p:nvPr>
            <p:ph idx="1"/>
          </p:nvPr>
        </p:nvSpPr>
        <p:spPr>
          <a:xfrm>
            <a:off x="546267" y="4702555"/>
            <a:ext cx="11519064" cy="1941344"/>
          </a:xfrm>
        </p:spPr>
        <p:txBody>
          <a:bodyPr>
            <a:normAutofit fontScale="55000" lnSpcReduction="20000"/>
          </a:bodyPr>
          <a:lstStyle/>
          <a:p>
            <a:pPr marL="0" indent="0">
              <a:buNone/>
            </a:pPr>
            <a:r>
              <a:rPr lang="en-US" sz="6200" dirty="0">
                <a:solidFill>
                  <a:srgbClr val="FFFFFF"/>
                </a:solidFill>
                <a:latin typeface="Arial" panose="020B0604020202020204" pitchFamily="34" charset="0"/>
                <a:cs typeface="Arial" panose="020B0604020202020204" pitchFamily="34" charset="0"/>
              </a:rPr>
              <a:t>THAT IMPEDE CRUISE SHIP CRIME VICTIMS’ ACCESS</a:t>
            </a:r>
          </a:p>
          <a:p>
            <a:pPr marL="0" indent="0">
              <a:buNone/>
            </a:pPr>
            <a:r>
              <a:rPr lang="en-US" sz="6200" dirty="0">
                <a:solidFill>
                  <a:srgbClr val="FFFFFF"/>
                </a:solidFill>
                <a:latin typeface="Arial" panose="020B0604020202020204" pitchFamily="34" charset="0"/>
                <a:cs typeface="Arial" panose="020B0604020202020204" pitchFamily="34" charset="0"/>
              </a:rPr>
              <a:t>  TO COLLABORATIVE  ASSISTANCE AND RESPONSE</a:t>
            </a:r>
          </a:p>
          <a:p>
            <a:pPr marL="0" indent="0">
              <a:buNone/>
            </a:pPr>
            <a:r>
              <a:rPr lang="en-US" sz="1275" dirty="0">
                <a:solidFill>
                  <a:srgbClr val="FFFFFF"/>
                </a:solidFill>
              </a:rPr>
              <a:t>                          </a:t>
            </a:r>
            <a:endParaRPr lang="en-US" sz="3300" dirty="0">
              <a:solidFill>
                <a:srgbClr val="FFFFFF"/>
              </a:solidFill>
            </a:endParaRPr>
          </a:p>
          <a:p>
            <a:endParaRPr lang="en-US" sz="1275" dirty="0">
              <a:solidFill>
                <a:srgbClr val="FFFFFF"/>
              </a:solidFill>
            </a:endParaRPr>
          </a:p>
          <a:p>
            <a:endParaRPr lang="en-US" sz="1275" dirty="0">
              <a:solidFill>
                <a:srgbClr val="FFFFFF"/>
              </a:solidFill>
            </a:endParaRPr>
          </a:p>
          <a:p>
            <a:endParaRPr lang="en-US" sz="1275" dirty="0">
              <a:solidFill>
                <a:srgbClr val="FFFFFF"/>
              </a:solidFill>
            </a:endParaRPr>
          </a:p>
          <a:p>
            <a:endParaRPr lang="en-US" sz="1275" dirty="0">
              <a:solidFill>
                <a:srgbClr val="FFFFFF"/>
              </a:solidFill>
            </a:endParaRPr>
          </a:p>
        </p:txBody>
      </p:sp>
      <p:sp>
        <p:nvSpPr>
          <p:cNvPr id="2105" name="TextBox 2104">
            <a:extLst>
              <a:ext uri="{FF2B5EF4-FFF2-40B4-BE49-F238E27FC236}">
                <a16:creationId xmlns:a16="http://schemas.microsoft.com/office/drawing/2014/main" id="{AE5EFFD4-4D80-7E82-9C24-0DE6C08EAD1C}"/>
              </a:ext>
            </a:extLst>
          </p:cNvPr>
          <p:cNvSpPr txBox="1"/>
          <p:nvPr/>
        </p:nvSpPr>
        <p:spPr>
          <a:xfrm>
            <a:off x="2620526" y="6022989"/>
            <a:ext cx="6570975" cy="584775"/>
          </a:xfrm>
          <a:prstGeom prst="rect">
            <a:avLst/>
          </a:prstGeom>
          <a:noFill/>
        </p:spPr>
        <p:txBody>
          <a:bodyPr wrap="square">
            <a:spAutoFit/>
          </a:bodyPr>
          <a:lstStyle/>
          <a:p>
            <a:r>
              <a:rPr lang="en-US" sz="3200" dirty="0">
                <a:solidFill>
                  <a:srgbClr val="FFFFFF"/>
                </a:solidFill>
                <a:latin typeface="Arial" panose="020B0604020202020204" pitchFamily="34" charset="0"/>
                <a:cs typeface="Arial" panose="020B0604020202020204" pitchFamily="34" charset="0"/>
              </a:rPr>
              <a:t>International Cruise Victims (ICV)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C12B-CBEC-CEE3-5160-D22BDE93D358}"/>
              </a:ext>
            </a:extLst>
          </p:cNvPr>
          <p:cNvSpPr>
            <a:spLocks noGrp="1"/>
          </p:cNvSpPr>
          <p:nvPr>
            <p:ph type="title"/>
          </p:nvPr>
        </p:nvSpPr>
        <p:spPr>
          <a:xfrm>
            <a:off x="8534731" y="49735"/>
            <a:ext cx="3908780" cy="1157690"/>
          </a:xfrm>
        </p:spPr>
        <p:txBody>
          <a:bodyPr>
            <a:normAutofit fontScale="90000"/>
          </a:bodyPr>
          <a:lstStyle/>
          <a:p>
            <a:pPr>
              <a:lnSpc>
                <a:spcPct val="90000"/>
              </a:lnSpc>
            </a:pPr>
            <a:r>
              <a:rPr lang="en-US" sz="3100" dirty="0"/>
              <a:t>              </a:t>
            </a:r>
            <a:br>
              <a:rPr lang="en-US" sz="3100" dirty="0"/>
            </a:br>
            <a:br>
              <a:rPr lang="en-US" sz="3100" dirty="0"/>
            </a:br>
            <a:r>
              <a:rPr lang="en-US" sz="2700" b="1" dirty="0">
                <a:latin typeface="Arial" panose="020B0604020202020204" pitchFamily="34" charset="0"/>
                <a:cs typeface="Arial" panose="020B0604020202020204" pitchFamily="34" charset="0"/>
              </a:rPr>
              <a:t>the CVSSA includes</a:t>
            </a:r>
            <a:br>
              <a:rPr lang="en-US" sz="3100" dirty="0"/>
            </a:br>
            <a:br>
              <a:rPr lang="en-US" sz="3100" dirty="0"/>
            </a:br>
            <a:endParaRPr lang="en-US" sz="3100" dirty="0"/>
          </a:p>
        </p:txBody>
      </p:sp>
      <p:sp>
        <p:nvSpPr>
          <p:cNvPr id="3" name="Content Placeholder 2">
            <a:extLst>
              <a:ext uri="{FF2B5EF4-FFF2-40B4-BE49-F238E27FC236}">
                <a16:creationId xmlns:a16="http://schemas.microsoft.com/office/drawing/2014/main" id="{EFF4C944-B4DA-56A9-2574-B80DD6F27477}"/>
              </a:ext>
            </a:extLst>
          </p:cNvPr>
          <p:cNvSpPr>
            <a:spLocks noGrp="1"/>
          </p:cNvSpPr>
          <p:nvPr>
            <p:ph idx="1"/>
          </p:nvPr>
        </p:nvSpPr>
        <p:spPr>
          <a:xfrm>
            <a:off x="8534731" y="1041711"/>
            <a:ext cx="3706762" cy="5766554"/>
          </a:xfrm>
        </p:spPr>
        <p:txBody>
          <a:bodyPr>
            <a:normAutofit fontScale="70000" lnSpcReduction="20000"/>
          </a:bodyPr>
          <a:lstStyle/>
          <a:p>
            <a:pPr marL="0" indent="0">
              <a:buNone/>
            </a:pPr>
            <a:r>
              <a:rPr lang="en-US" sz="4400" dirty="0">
                <a:latin typeface="Arial" panose="020B0604020202020204" pitchFamily="34" charset="0"/>
                <a:cs typeface="Arial" panose="020B0604020202020204" pitchFamily="34" charset="0"/>
              </a:rPr>
              <a:t>The reporting of Certain Crimes...</a:t>
            </a:r>
          </a:p>
          <a:p>
            <a:pPr marL="0" indent="0">
              <a:buNone/>
            </a:pPr>
            <a:r>
              <a:rPr lang="en-US" sz="2600" dirty="0">
                <a:latin typeface="Arial" panose="020B0604020202020204" pitchFamily="34" charset="0"/>
                <a:cs typeface="Arial" panose="020B0604020202020204" pitchFamily="34" charset="0"/>
              </a:rPr>
              <a:t>1. </a:t>
            </a:r>
            <a:r>
              <a:rPr lang="en-US" sz="3100" dirty="0">
                <a:latin typeface="Arial" panose="020B0604020202020204" pitchFamily="34" charset="0"/>
                <a:cs typeface="Arial" panose="020B0604020202020204" pitchFamily="34" charset="0"/>
              </a:rPr>
              <a:t>Sexual Assault</a:t>
            </a:r>
          </a:p>
          <a:p>
            <a:pPr marL="0" indent="0">
              <a:buNone/>
            </a:pP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2. </a:t>
            </a:r>
            <a:r>
              <a:rPr lang="en-US" sz="3100" dirty="0">
                <a:latin typeface="Arial" panose="020B0604020202020204" pitchFamily="34" charset="0"/>
                <a:cs typeface="Arial" panose="020B0604020202020204" pitchFamily="34" charset="0"/>
              </a:rPr>
              <a:t>Homicide</a:t>
            </a:r>
          </a:p>
          <a:p>
            <a:pPr marL="0" indent="0">
              <a:buNone/>
            </a:pP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3. </a:t>
            </a:r>
            <a:r>
              <a:rPr lang="en-US" sz="3100" dirty="0">
                <a:latin typeface="Arial" panose="020B0604020202020204" pitchFamily="34" charset="0"/>
                <a:cs typeface="Arial" panose="020B0604020202020204" pitchFamily="34" charset="0"/>
              </a:rPr>
              <a:t>Theft over $10,000</a:t>
            </a:r>
          </a:p>
          <a:p>
            <a:pPr marL="0" indent="0">
              <a:buNone/>
            </a:pP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4. </a:t>
            </a:r>
            <a:r>
              <a:rPr lang="en-US" sz="3100" dirty="0">
                <a:latin typeface="Arial" panose="020B0604020202020204" pitchFamily="34" charset="0"/>
                <a:cs typeface="Arial" panose="020B0604020202020204" pitchFamily="34" charset="0"/>
              </a:rPr>
              <a:t>Suspicious Death</a:t>
            </a:r>
          </a:p>
          <a:p>
            <a:pPr marL="0" indent="0">
              <a:buNone/>
            </a:pP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5. </a:t>
            </a:r>
            <a:r>
              <a:rPr lang="en-US" sz="3100" dirty="0">
                <a:latin typeface="Arial" panose="020B0604020202020204" pitchFamily="34" charset="0"/>
                <a:cs typeface="Arial" panose="020B0604020202020204" pitchFamily="34" charset="0"/>
              </a:rPr>
              <a:t>Assault with serious    bodily injury</a:t>
            </a:r>
          </a:p>
          <a:p>
            <a:pPr marL="0" indent="0">
              <a:buNone/>
            </a:pP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6. </a:t>
            </a:r>
            <a:r>
              <a:rPr lang="en-US" sz="3100" dirty="0">
                <a:latin typeface="Arial" panose="020B0604020202020204" pitchFamily="34" charset="0"/>
                <a:cs typeface="Arial" panose="020B0604020202020204" pitchFamily="34" charset="0"/>
              </a:rPr>
              <a:t>Firing or tampering with a vessel</a:t>
            </a:r>
          </a:p>
          <a:p>
            <a:pPr marL="0" indent="0">
              <a:buNone/>
            </a:pP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7. </a:t>
            </a:r>
            <a:r>
              <a:rPr lang="en-US" sz="3400" dirty="0">
                <a:latin typeface="Arial" panose="020B0604020202020204" pitchFamily="34" charset="0"/>
                <a:cs typeface="Arial" panose="020B0604020202020204" pitchFamily="34" charset="0"/>
              </a:rPr>
              <a:t>Missing US National</a:t>
            </a:r>
          </a:p>
        </p:txBody>
      </p:sp>
      <p:pic>
        <p:nvPicPr>
          <p:cNvPr id="12" name="Picture 11" descr="A pie chart with text on it&#10;&#10;AI-generated content may be incorrect.">
            <a:extLst>
              <a:ext uri="{FF2B5EF4-FFF2-40B4-BE49-F238E27FC236}">
                <a16:creationId xmlns:a16="http://schemas.microsoft.com/office/drawing/2014/main" id="{57A68419-882F-17FC-EAFB-A60AD95109A3}"/>
              </a:ext>
            </a:extLst>
          </p:cNvPr>
          <p:cNvPicPr>
            <a:picLocks noChangeAspect="1"/>
          </p:cNvPicPr>
          <p:nvPr/>
        </p:nvPicPr>
        <p:blipFill>
          <a:blip r:embed="rId4"/>
          <a:stretch>
            <a:fillRect/>
          </a:stretch>
        </p:blipFill>
        <p:spPr>
          <a:xfrm>
            <a:off x="-1044039" y="944545"/>
            <a:ext cx="9402617" cy="5243282"/>
          </a:xfrm>
          <a:prstGeom prst="rect">
            <a:avLst/>
          </a:prstGeom>
        </p:spPr>
      </p:pic>
    </p:spTree>
    <p:extLst>
      <p:ext uri="{BB962C8B-B14F-4D97-AF65-F5344CB8AC3E}">
        <p14:creationId xmlns:p14="http://schemas.microsoft.com/office/powerpoint/2010/main" val="4212053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7AAF-E195-1600-99B1-5A8217F2EEB2}"/>
              </a:ext>
            </a:extLst>
          </p:cNvPr>
          <p:cNvSpPr>
            <a:spLocks noGrp="1"/>
          </p:cNvSpPr>
          <p:nvPr>
            <p:ph type="title"/>
          </p:nvPr>
        </p:nvSpPr>
        <p:spPr>
          <a:xfrm>
            <a:off x="257176" y="201083"/>
            <a:ext cx="12001500" cy="1456267"/>
          </a:xfrm>
        </p:spPr>
        <p:txBody>
          <a:bodyPr/>
          <a:lstStyle/>
          <a:p>
            <a:r>
              <a:rPr lang="en-US" dirty="0">
                <a:latin typeface="Arial" panose="020B0604020202020204" pitchFamily="34" charset="0"/>
                <a:cs typeface="Arial" panose="020B0604020202020204" pitchFamily="34" charset="0"/>
              </a:rPr>
              <a:t>The #1 Crime committed on a cruise ship is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sexual  assault</a:t>
            </a:r>
          </a:p>
        </p:txBody>
      </p:sp>
      <p:pic>
        <p:nvPicPr>
          <p:cNvPr id="5" name="Content Placeholder 4" descr="A person and person hugging each other&#10;&#10;AI-generated content may be incorrect.">
            <a:extLst>
              <a:ext uri="{FF2B5EF4-FFF2-40B4-BE49-F238E27FC236}">
                <a16:creationId xmlns:a16="http://schemas.microsoft.com/office/drawing/2014/main" id="{FF6DBC3E-C3A7-9629-C021-C4DF709E42E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119411" y="1910706"/>
            <a:ext cx="5824564" cy="3289944"/>
          </a:xfrm>
        </p:spPr>
      </p:pic>
      <p:sp>
        <p:nvSpPr>
          <p:cNvPr id="7" name="TextBox 6">
            <a:extLst>
              <a:ext uri="{FF2B5EF4-FFF2-40B4-BE49-F238E27FC236}">
                <a16:creationId xmlns:a16="http://schemas.microsoft.com/office/drawing/2014/main" id="{90632A4D-7816-3A02-081B-D9E7BBF64C56}"/>
              </a:ext>
            </a:extLst>
          </p:cNvPr>
          <p:cNvSpPr txBox="1"/>
          <p:nvPr/>
        </p:nvSpPr>
        <p:spPr>
          <a:xfrm>
            <a:off x="1395413" y="5657850"/>
            <a:ext cx="9948862" cy="646331"/>
          </a:xfrm>
          <a:prstGeom prst="rect">
            <a:avLst/>
          </a:prstGeom>
          <a:noFill/>
        </p:spPr>
        <p:txBody>
          <a:bodyPr wrap="square" rtlCol="0">
            <a:spAutoFit/>
          </a:bodyPr>
          <a:lstStyle/>
          <a:p>
            <a:r>
              <a:rPr lang="en-US" sz="3600" dirty="0"/>
              <a:t>33% OF WHICH IS COMMITTED AGAINST MINORS!!!</a:t>
            </a:r>
          </a:p>
        </p:txBody>
      </p:sp>
    </p:spTree>
    <p:extLst>
      <p:ext uri="{BB962C8B-B14F-4D97-AF65-F5344CB8AC3E}">
        <p14:creationId xmlns:p14="http://schemas.microsoft.com/office/powerpoint/2010/main" val="3544500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4452-784B-1FB1-F326-67274771A8FC}"/>
              </a:ext>
            </a:extLst>
          </p:cNvPr>
          <p:cNvSpPr>
            <a:spLocks noGrp="1"/>
          </p:cNvSpPr>
          <p:nvPr>
            <p:ph type="title"/>
          </p:nvPr>
        </p:nvSpPr>
        <p:spPr>
          <a:xfrm>
            <a:off x="155225" y="2774685"/>
            <a:ext cx="8435836" cy="3054615"/>
          </a:xfrm>
        </p:spPr>
        <p:txBody>
          <a:bodyPr>
            <a:normAutofit fontScale="90000"/>
          </a:bodyPr>
          <a:lstStyle/>
          <a:p>
            <a:r>
              <a:rPr lang="en-US" sz="3300" dirty="0">
                <a:latin typeface="Arial" panose="020B0604020202020204" pitchFamily="34" charset="0"/>
                <a:cs typeface="Arial" panose="020B0604020202020204" pitchFamily="34" charset="0"/>
              </a:rPr>
              <a:t>Statistics show that </a:t>
            </a:r>
            <a:r>
              <a:rPr lang="en-US" sz="4000" dirty="0">
                <a:solidFill>
                  <a:srgbClr val="FF0000"/>
                </a:solidFill>
                <a:latin typeface="Arial" panose="020B0604020202020204" pitchFamily="34" charset="0"/>
                <a:cs typeface="Arial" panose="020B0604020202020204" pitchFamily="34" charset="0"/>
              </a:rPr>
              <a:t>alcohol</a:t>
            </a:r>
            <a:r>
              <a:rPr lang="en-US" sz="3300" dirty="0">
                <a:solidFill>
                  <a:srgbClr val="FF0000"/>
                </a:solidFill>
                <a:latin typeface="Arial" panose="020B0604020202020204" pitchFamily="34" charset="0"/>
                <a:cs typeface="Arial" panose="020B0604020202020204" pitchFamily="34" charset="0"/>
              </a:rPr>
              <a:t> </a:t>
            </a:r>
            <a:r>
              <a:rPr lang="en-US" sz="3300" dirty="0">
                <a:latin typeface="Arial" panose="020B0604020202020204" pitchFamily="34" charset="0"/>
                <a:cs typeface="Arial" panose="020B0604020202020204" pitchFamily="34" charset="0"/>
              </a:rPr>
              <a:t>was</a:t>
            </a:r>
            <a:br>
              <a:rPr lang="en-US" sz="3300" dirty="0">
                <a:latin typeface="Arial" panose="020B0604020202020204" pitchFamily="34" charset="0"/>
                <a:cs typeface="Arial" panose="020B0604020202020204" pitchFamily="34" charset="0"/>
              </a:rPr>
            </a:br>
            <a:r>
              <a:rPr lang="en-US" sz="3300" dirty="0">
                <a:latin typeface="Arial" panose="020B0604020202020204" pitchFamily="34" charset="0"/>
                <a:cs typeface="Arial" panose="020B0604020202020204" pitchFamily="34" charset="0"/>
              </a:rPr>
              <a:t>                    involved in....</a:t>
            </a:r>
            <a:br>
              <a:rPr lang="en-US" sz="3300" dirty="0"/>
            </a:br>
            <a:br>
              <a:rPr lang="en-US" sz="3300" dirty="0"/>
            </a:br>
            <a:r>
              <a:rPr lang="en-US" sz="3300" dirty="0">
                <a:solidFill>
                  <a:srgbClr val="FF0000"/>
                </a:solidFill>
              </a:rPr>
              <a:t>      </a:t>
            </a:r>
            <a:r>
              <a:rPr lang="en-US" sz="4000" dirty="0">
                <a:solidFill>
                  <a:srgbClr val="FF0000"/>
                </a:solidFill>
                <a:latin typeface="Arial" panose="020B0604020202020204" pitchFamily="34" charset="0"/>
                <a:cs typeface="Arial" panose="020B0604020202020204" pitchFamily="34" charset="0"/>
              </a:rPr>
              <a:t>62.5% of onboard assaults</a:t>
            </a:r>
            <a:br>
              <a:rPr lang="en-US" sz="4000" dirty="0">
                <a:latin typeface="Arial" panose="020B0604020202020204" pitchFamily="34" charset="0"/>
                <a:cs typeface="Arial" panose="020B0604020202020204" pitchFamily="34" charset="0"/>
              </a:rPr>
            </a:br>
            <a:r>
              <a:rPr lang="en-US" sz="4000" dirty="0"/>
              <a:t>      </a:t>
            </a:r>
            <a:br>
              <a:rPr lang="en-US" sz="4000" dirty="0"/>
            </a:br>
            <a:r>
              <a:rPr lang="en-US" sz="4000" dirty="0"/>
              <a:t>     </a:t>
            </a:r>
            <a:r>
              <a:rPr lang="en-US" sz="4000" dirty="0">
                <a:solidFill>
                  <a:srgbClr val="FF0000"/>
                </a:solidFill>
                <a:latin typeface="Arial" panose="020B0604020202020204" pitchFamily="34" charset="0"/>
                <a:cs typeface="Arial" panose="020B0604020202020204" pitchFamily="34" charset="0"/>
              </a:rPr>
              <a:t>36% of sexual assaults</a:t>
            </a:r>
            <a:br>
              <a:rPr lang="en-US" sz="4000" dirty="0">
                <a:solidFill>
                  <a:srgbClr val="FF0000"/>
                </a:solidFill>
              </a:rPr>
            </a:br>
            <a:br>
              <a:rPr lang="en-US" sz="3300" dirty="0"/>
            </a:br>
            <a:r>
              <a:rPr lang="en-US" sz="3300" dirty="0">
                <a:latin typeface="Arial" panose="020B0604020202020204" pitchFamily="34" charset="0"/>
                <a:cs typeface="Arial" panose="020B0604020202020204" pitchFamily="34" charset="0"/>
              </a:rPr>
              <a:t>While the data suggests that </a:t>
            </a:r>
            <a:r>
              <a:rPr lang="en-US" sz="3300" dirty="0">
                <a:solidFill>
                  <a:srgbClr val="FF0000"/>
                </a:solidFill>
                <a:latin typeface="Arial" panose="020B0604020202020204" pitchFamily="34" charset="0"/>
                <a:cs typeface="Arial" panose="020B0604020202020204" pitchFamily="34" charset="0"/>
              </a:rPr>
              <a:t>greater concern should exercised</a:t>
            </a:r>
            <a:r>
              <a:rPr lang="en-US" sz="3300" dirty="0">
                <a:latin typeface="Arial" panose="020B0604020202020204" pitchFamily="34" charset="0"/>
                <a:cs typeface="Arial" panose="020B0604020202020204" pitchFamily="34" charset="0"/>
              </a:rPr>
              <a:t> regarding responsible serving of Alcohol &amp; curtailing alcohol misuse, however most cruise lines have instead begun to </a:t>
            </a:r>
            <a:r>
              <a:rPr lang="en-US" sz="3300" dirty="0">
                <a:solidFill>
                  <a:srgbClr val="FF0000"/>
                </a:solidFill>
                <a:latin typeface="Arial" panose="020B0604020202020204" pitchFamily="34" charset="0"/>
                <a:cs typeface="Arial" panose="020B0604020202020204" pitchFamily="34" charset="0"/>
              </a:rPr>
              <a:t>offer “All you Can Drink” packages!</a:t>
            </a:r>
            <a:br>
              <a:rPr lang="en-US" sz="3300" dirty="0"/>
            </a:br>
            <a:br>
              <a:rPr lang="en-US" sz="3300" dirty="0"/>
            </a:br>
            <a:r>
              <a:rPr lang="en-US" sz="3300" dirty="0"/>
              <a:t>       </a:t>
            </a:r>
            <a:br>
              <a:rPr lang="en-US" sz="3300" dirty="0"/>
            </a:br>
            <a:r>
              <a:rPr lang="en-US" sz="3300" dirty="0"/>
              <a:t>      </a:t>
            </a:r>
            <a:br>
              <a:rPr lang="en-US" sz="3300" dirty="0"/>
            </a:br>
            <a:endParaRPr lang="en-US" sz="3300" dirty="0"/>
          </a:p>
        </p:txBody>
      </p:sp>
      <p:pic>
        <p:nvPicPr>
          <p:cNvPr id="5" name="Content Placeholder 4" descr="A crowd of people with their hands up&#10;&#10;AI-generated content may be incorrect.">
            <a:extLst>
              <a:ext uri="{FF2B5EF4-FFF2-40B4-BE49-F238E27FC236}">
                <a16:creationId xmlns:a16="http://schemas.microsoft.com/office/drawing/2014/main" id="{BDD2C358-B9FA-7F28-C90C-A555957FD1B1}"/>
              </a:ext>
            </a:extLst>
          </p:cNvPr>
          <p:cNvPicPr>
            <a:picLocks noChangeAspect="1"/>
          </p:cNvPicPr>
          <p:nvPr/>
        </p:nvPicPr>
        <p:blipFill>
          <a:blip r:embed="rId3">
            <a:extLst>
              <a:ext uri="{837473B0-CC2E-450A-ABE3-18F120FF3D39}">
                <a1611:picAttrSrcUrl xmlns:a1611="http://schemas.microsoft.com/office/drawing/2016/11/main" r:id="rId4"/>
              </a:ext>
            </a:extLst>
          </a:blip>
          <a:srcRect l="17246" r="35668"/>
          <a:stretch>
            <a:fillRect/>
          </a:stretch>
        </p:blipFill>
        <p:spPr>
          <a:xfrm>
            <a:off x="8591061" y="407194"/>
            <a:ext cx="3445714" cy="604361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5755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98DD-5CD9-72AE-5EA7-CE0587A6BEB6}"/>
              </a:ext>
            </a:extLst>
          </p:cNvPr>
          <p:cNvSpPr>
            <a:spLocks noGrp="1"/>
          </p:cNvSpPr>
          <p:nvPr>
            <p:ph type="title"/>
          </p:nvPr>
        </p:nvSpPr>
        <p:spPr>
          <a:xfrm>
            <a:off x="2261632" y="400991"/>
            <a:ext cx="6853570" cy="857250"/>
          </a:xfrm>
        </p:spPr>
        <p:txBody>
          <a:bodyPr>
            <a:normAutofit fontScale="90000"/>
          </a:bodyPr>
          <a:lstStyle/>
          <a:p>
            <a:pPr fontAlgn="auto">
              <a:defRPr/>
            </a:pPr>
            <a:r>
              <a:rPr lang="en-US" sz="3300" b="1" dirty="0">
                <a:solidFill>
                  <a:srgbClr val="FFC000"/>
                </a:solidFill>
                <a:latin typeface="Arial" panose="020B0604020202020204" pitchFamily="34" charset="0"/>
                <a:cs typeface="Arial" panose="020B0604020202020204" pitchFamily="34" charset="0"/>
              </a:rPr>
              <a:t>Cruise Vessel Security and Safety Act also Includes...</a:t>
            </a:r>
            <a:br>
              <a:rPr lang="en-US" sz="3300" b="1" dirty="0">
                <a:solidFill>
                  <a:srgbClr val="FFC000"/>
                </a:solidFill>
                <a:latin typeface="Arial" panose="020B0604020202020204" pitchFamily="34" charset="0"/>
                <a:cs typeface="Arial" panose="020B0604020202020204" pitchFamily="34" charset="0"/>
              </a:rPr>
            </a:br>
            <a:r>
              <a:rPr lang="en-US" sz="3300" dirty="0">
                <a:solidFill>
                  <a:srgbClr val="FFC000"/>
                </a:solidFill>
              </a:rPr>
              <a:t> </a:t>
            </a:r>
            <a:endParaRPr lang="en-US" dirty="0"/>
          </a:p>
        </p:txBody>
      </p:sp>
      <p:sp>
        <p:nvSpPr>
          <p:cNvPr id="3" name="Content Placeholder 2">
            <a:extLst>
              <a:ext uri="{FF2B5EF4-FFF2-40B4-BE49-F238E27FC236}">
                <a16:creationId xmlns:a16="http://schemas.microsoft.com/office/drawing/2014/main" id="{D46C99B3-5DA9-6180-DC85-0A4D407E2DA8}"/>
              </a:ext>
            </a:extLst>
          </p:cNvPr>
          <p:cNvSpPr txBox="1">
            <a:spLocks noGrp="1"/>
          </p:cNvSpPr>
          <p:nvPr>
            <p:ph idx="1"/>
          </p:nvPr>
        </p:nvSpPr>
        <p:spPr>
          <a:xfrm>
            <a:off x="1127050" y="1706526"/>
            <a:ext cx="9122735" cy="5151474"/>
          </a:xfrm>
        </p:spPr>
        <p:txBody>
          <a:bodyPr>
            <a:normAutofit fontScale="55000" lnSpcReduction="20000"/>
          </a:bodyPr>
          <a:lstStyle/>
          <a:p>
            <a:pPr marL="488156" indent="-385763">
              <a:spcBef>
                <a:spcPts val="422"/>
              </a:spcBef>
              <a:spcAft>
                <a:spcPct val="0"/>
              </a:spcAft>
              <a:buClr>
                <a:srgbClr val="000000"/>
              </a:buClr>
              <a:buFontTx/>
              <a:buAutoNum type="arabicPeriod"/>
            </a:pPr>
            <a:r>
              <a:rPr lang="en-US" altLang="en-US" sz="4500" dirty="0">
                <a:solidFill>
                  <a:schemeClr val="bg1"/>
                </a:solidFill>
                <a:highlight>
                  <a:srgbClr val="FFFF00"/>
                </a:highlight>
                <a:latin typeface="Arial" panose="020B0604020202020204" pitchFamily="34" charset="0"/>
                <a:cs typeface="Arial" panose="020B0604020202020204" pitchFamily="34" charset="0"/>
              </a:rPr>
              <a:t>Structural Changes including peep holes, latches, railing height, Man Overboard systems, L-RAD, Surveillance</a:t>
            </a:r>
            <a:r>
              <a:rPr lang="en-US" altLang="en-US" sz="5100" dirty="0">
                <a:solidFill>
                  <a:schemeClr val="bg1"/>
                </a:solidFill>
                <a:highlight>
                  <a:srgbClr val="FFFF00"/>
                </a:highlight>
                <a:latin typeface="Arial" panose="020B0604020202020204" pitchFamily="34" charset="0"/>
                <a:cs typeface="Arial" panose="020B0604020202020204" pitchFamily="34" charset="0"/>
              </a:rPr>
              <a:t>, </a:t>
            </a:r>
            <a:r>
              <a:rPr lang="en-US" altLang="en-US" sz="4400" dirty="0">
                <a:solidFill>
                  <a:schemeClr val="bg1"/>
                </a:solidFill>
                <a:highlight>
                  <a:srgbClr val="FFFF00"/>
                </a:highlight>
                <a:latin typeface="Arial" panose="020B0604020202020204" pitchFamily="34" charset="0"/>
                <a:cs typeface="Arial" panose="020B0604020202020204" pitchFamily="34" charset="0"/>
              </a:rPr>
              <a:t>Sexual Assault Response</a:t>
            </a:r>
            <a:r>
              <a:rPr lang="en-US" altLang="en-US" sz="5100" dirty="0">
                <a:solidFill>
                  <a:schemeClr val="bg1"/>
                </a:solidFill>
                <a:highlight>
                  <a:srgbClr val="FFFF00"/>
                </a:highlight>
                <a:latin typeface="Arial" panose="020B0604020202020204" pitchFamily="34" charset="0"/>
                <a:cs typeface="Arial" panose="020B0604020202020204" pitchFamily="34" charset="0"/>
              </a:rPr>
              <a:t>.</a:t>
            </a:r>
          </a:p>
          <a:p>
            <a:pPr marL="488156" indent="-385763">
              <a:spcBef>
                <a:spcPts val="422"/>
              </a:spcBef>
              <a:spcAft>
                <a:spcPct val="0"/>
              </a:spcAft>
              <a:buClr>
                <a:srgbClr val="000000"/>
              </a:buClr>
              <a:buFontTx/>
              <a:buAutoNum type="arabicPeriod"/>
            </a:pPr>
            <a:endParaRPr lang="en-US" altLang="en-US" sz="1200" dirty="0">
              <a:solidFill>
                <a:schemeClr val="bg1"/>
              </a:solidFill>
              <a:highlight>
                <a:srgbClr val="FFFF00"/>
              </a:highlight>
              <a:latin typeface="Arial" panose="020B0604020202020204" pitchFamily="34" charset="0"/>
              <a:cs typeface="Arial" panose="020B0604020202020204" pitchFamily="34" charset="0"/>
            </a:endParaRPr>
          </a:p>
          <a:p>
            <a:pPr marL="488156" indent="-385763">
              <a:spcBef>
                <a:spcPts val="422"/>
              </a:spcBef>
              <a:spcAft>
                <a:spcPct val="0"/>
              </a:spcAft>
              <a:buClr>
                <a:srgbClr val="000000"/>
              </a:buClr>
              <a:buFontTx/>
              <a:buAutoNum type="arabicPeriod"/>
            </a:pPr>
            <a:endParaRPr lang="en-US" altLang="en-US" sz="1200" dirty="0">
              <a:solidFill>
                <a:schemeClr val="bg1"/>
              </a:solidFill>
              <a:highlight>
                <a:srgbClr val="FFFF00"/>
              </a:highlight>
              <a:latin typeface="Arial" panose="020B0604020202020204" pitchFamily="34" charset="0"/>
              <a:cs typeface="Arial" panose="020B0604020202020204" pitchFamily="34" charset="0"/>
            </a:endParaRPr>
          </a:p>
          <a:p>
            <a:pPr marL="488156" indent="-385763">
              <a:spcBef>
                <a:spcPts val="422"/>
              </a:spcBef>
              <a:spcAft>
                <a:spcPct val="0"/>
              </a:spcAft>
              <a:buClr>
                <a:srgbClr val="000000"/>
              </a:buClr>
              <a:buFontTx/>
              <a:buAutoNum type="arabicPeriod"/>
            </a:pPr>
            <a:r>
              <a:rPr lang="en-US" altLang="en-US" sz="4400" dirty="0">
                <a:solidFill>
                  <a:schemeClr val="bg1"/>
                </a:solidFill>
                <a:highlight>
                  <a:srgbClr val="FFFF00"/>
                </a:highlight>
                <a:latin typeface="Arial" panose="020B0604020202020204" pitchFamily="34" charset="0"/>
                <a:cs typeface="Arial" panose="020B0604020202020204" pitchFamily="34" charset="0"/>
              </a:rPr>
              <a:t>Provides each US victim with automatic rights to contact FBI and other support organizations</a:t>
            </a:r>
          </a:p>
          <a:p>
            <a:pPr marL="488156" indent="-385763">
              <a:spcBef>
                <a:spcPts val="422"/>
              </a:spcBef>
              <a:spcAft>
                <a:spcPct val="0"/>
              </a:spcAft>
              <a:buClr>
                <a:srgbClr val="000000"/>
              </a:buClr>
              <a:buFontTx/>
              <a:buAutoNum type="arabicPeriod"/>
            </a:pPr>
            <a:endParaRPr lang="en-US" altLang="en-US" sz="1200" dirty="0">
              <a:solidFill>
                <a:schemeClr val="bg1"/>
              </a:solidFill>
              <a:latin typeface="Arial" panose="020B0604020202020204" pitchFamily="34" charset="0"/>
              <a:cs typeface="Arial" panose="020B0604020202020204" pitchFamily="34" charset="0"/>
            </a:endParaRPr>
          </a:p>
          <a:p>
            <a:pPr marL="488156" indent="-385763">
              <a:spcBef>
                <a:spcPts val="422"/>
              </a:spcBef>
              <a:spcAft>
                <a:spcPct val="0"/>
              </a:spcAft>
              <a:buClr>
                <a:srgbClr val="000000"/>
              </a:buClr>
              <a:buFontTx/>
              <a:buAutoNum type="arabicPeriod"/>
            </a:pPr>
            <a:r>
              <a:rPr lang="en-US" altLang="en-US" sz="4400" dirty="0">
                <a:solidFill>
                  <a:schemeClr val="bg1"/>
                </a:solidFill>
                <a:highlight>
                  <a:srgbClr val="FFFF00"/>
                </a:highlight>
                <a:latin typeface="Arial" panose="020B0604020202020204" pitchFamily="34" charset="0"/>
                <a:cs typeface="Arial" panose="020B0604020202020204" pitchFamily="34" charset="0"/>
              </a:rPr>
              <a:t>A security guide must be distributed to each passenger</a:t>
            </a:r>
          </a:p>
          <a:p>
            <a:pPr marL="488156" indent="-385763">
              <a:spcBef>
                <a:spcPts val="422"/>
              </a:spcBef>
              <a:spcAft>
                <a:spcPct val="0"/>
              </a:spcAft>
              <a:buClr>
                <a:srgbClr val="000000"/>
              </a:buClr>
              <a:buFontTx/>
              <a:buAutoNum type="arabicPeriod"/>
            </a:pPr>
            <a:endParaRPr lang="en-US" altLang="en-US" sz="1200" dirty="0">
              <a:solidFill>
                <a:schemeClr val="bg1"/>
              </a:solidFill>
              <a:latin typeface="Arial" panose="020B0604020202020204" pitchFamily="34" charset="0"/>
              <a:cs typeface="Arial" panose="020B0604020202020204" pitchFamily="34" charset="0"/>
            </a:endParaRPr>
          </a:p>
          <a:p>
            <a:pPr marL="488156" indent="-385763">
              <a:spcBef>
                <a:spcPts val="422"/>
              </a:spcBef>
              <a:spcAft>
                <a:spcPct val="0"/>
              </a:spcAft>
              <a:buClr>
                <a:srgbClr val="000000"/>
              </a:buClr>
              <a:buFontTx/>
              <a:buAutoNum type="arabicPeriod"/>
            </a:pPr>
            <a:r>
              <a:rPr lang="en-US" altLang="en-US" sz="4500" dirty="0">
                <a:solidFill>
                  <a:schemeClr val="bg1"/>
                </a:solidFill>
                <a:highlight>
                  <a:srgbClr val="FFFF00"/>
                </a:highlight>
                <a:latin typeface="Arial" panose="020B0604020202020204" pitchFamily="34" charset="0"/>
                <a:cs typeface="Arial" panose="020B0604020202020204" pitchFamily="34" charset="0"/>
              </a:rPr>
              <a:t>Statistical compilation of the above reported crimes must be maintained by the Department of Transportation</a:t>
            </a:r>
          </a:p>
          <a:p>
            <a:pPr marL="488156" indent="-385763">
              <a:spcBef>
                <a:spcPts val="422"/>
              </a:spcBef>
              <a:spcAft>
                <a:spcPct val="0"/>
              </a:spcAft>
              <a:buClr>
                <a:srgbClr val="000000"/>
              </a:buClr>
              <a:buFontTx/>
              <a:buAutoNum type="arabicPeriod"/>
            </a:pPr>
            <a:endParaRPr lang="en-US" altLang="en-US" sz="1200" dirty="0">
              <a:solidFill>
                <a:schemeClr val="bg1"/>
              </a:solidFill>
              <a:highlight>
                <a:srgbClr val="FFFF00"/>
              </a:highlight>
              <a:latin typeface="Arial" panose="020B0604020202020204" pitchFamily="34" charset="0"/>
              <a:cs typeface="Arial" panose="020B0604020202020204" pitchFamily="34" charset="0"/>
            </a:endParaRPr>
          </a:p>
          <a:p>
            <a:pPr marL="488156" indent="-385763">
              <a:spcBef>
                <a:spcPts val="422"/>
              </a:spcBef>
              <a:spcAft>
                <a:spcPct val="0"/>
              </a:spcAft>
              <a:buClr>
                <a:srgbClr val="000000"/>
              </a:buClr>
              <a:buFontTx/>
              <a:buAutoNum type="arabicPeriod"/>
            </a:pPr>
            <a:r>
              <a:rPr lang="en-US" altLang="en-US" sz="4500" dirty="0">
                <a:solidFill>
                  <a:schemeClr val="bg1"/>
                </a:solidFill>
                <a:highlight>
                  <a:srgbClr val="FFFF00"/>
                </a:highlight>
                <a:latin typeface="Arial" panose="020B0604020202020204" pitchFamily="34" charset="0"/>
                <a:cs typeface="Arial" panose="020B0604020202020204" pitchFamily="34" charset="0"/>
              </a:rPr>
              <a:t>Civil and criminal penalties, including fines and a denial of entry into the US, to be assessed against any vessel in violation of the provisions herein</a:t>
            </a:r>
          </a:p>
          <a:p>
            <a:pPr marL="488156" indent="-385763">
              <a:spcBef>
                <a:spcPts val="422"/>
              </a:spcBef>
              <a:spcAft>
                <a:spcPct val="0"/>
              </a:spcAft>
              <a:buClr>
                <a:srgbClr val="000000"/>
              </a:buClr>
              <a:buFont typeface="Wingdings 2" pitchFamily="2" charset="2"/>
              <a:buChar char=""/>
            </a:pPr>
            <a:endParaRPr lang="en-US" altLang="en-US" sz="12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B946D-2326-449B-B771-9EDB01C8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24A0EC-9334-468D-849F-BF1FF8C6FF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EFFC263-7EB0-4842-BE9B-3176A41A7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ruise ship in the water next to a city&#10;&#10;AI-generated content may be incorrect.">
            <a:extLst>
              <a:ext uri="{FF2B5EF4-FFF2-40B4-BE49-F238E27FC236}">
                <a16:creationId xmlns:a16="http://schemas.microsoft.com/office/drawing/2014/main" id="{FF1D63CB-9BB9-F7DE-79F6-7DFEACA4F4C5}"/>
              </a:ext>
            </a:extLst>
          </p:cNvPr>
          <p:cNvPicPr>
            <a:picLocks noChangeAspect="1"/>
          </p:cNvPicPr>
          <p:nvPr/>
        </p:nvPicPr>
        <p:blipFill>
          <a:blip r:embed="rId3"/>
          <a:srcRect t="10990" r="1" b="12476"/>
          <a:stretch>
            <a:fillRect/>
          </a:stretch>
        </p:blipFill>
        <p:spPr>
          <a:xfrm>
            <a:off x="641879" y="642574"/>
            <a:ext cx="10905066" cy="5571066"/>
          </a:xfrm>
          <a:prstGeom prst="rect">
            <a:avLst/>
          </a:prstGeom>
        </p:spPr>
      </p:pic>
      <p:sp>
        <p:nvSpPr>
          <p:cNvPr id="4" name="TextBox 3">
            <a:extLst>
              <a:ext uri="{FF2B5EF4-FFF2-40B4-BE49-F238E27FC236}">
                <a16:creationId xmlns:a16="http://schemas.microsoft.com/office/drawing/2014/main" id="{52B6D069-29D0-6765-4E0A-5382857112F6}"/>
              </a:ext>
            </a:extLst>
          </p:cNvPr>
          <p:cNvSpPr txBox="1"/>
          <p:nvPr/>
        </p:nvSpPr>
        <p:spPr>
          <a:xfrm>
            <a:off x="729077" y="642574"/>
            <a:ext cx="10901890" cy="5570756"/>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   </a:t>
            </a:r>
            <a:r>
              <a:rPr lang="en-US" sz="4400" b="1" dirty="0">
                <a:solidFill>
                  <a:schemeClr val="bg1"/>
                </a:solidFill>
                <a:latin typeface="Arial" panose="020B0604020202020204" pitchFamily="34" charset="0"/>
                <a:cs typeface="Arial" panose="020B0604020202020204" pitchFamily="34" charset="0"/>
              </a:rPr>
              <a:t>What sets cruise ship crimes and the        </a:t>
            </a:r>
          </a:p>
          <a:p>
            <a:r>
              <a:rPr lang="en-US" sz="3200" b="1" dirty="0">
                <a:solidFill>
                  <a:schemeClr val="bg1"/>
                </a:solidFill>
                <a:latin typeface="Arial" panose="020B0604020202020204" pitchFamily="34" charset="0"/>
                <a:cs typeface="Arial" panose="020B0604020202020204" pitchFamily="34" charset="0"/>
              </a:rPr>
              <a:t>                       </a:t>
            </a:r>
            <a:r>
              <a:rPr lang="en-US" sz="4800" b="1" dirty="0">
                <a:solidFill>
                  <a:schemeClr val="bg1"/>
                </a:solidFill>
                <a:latin typeface="Arial" panose="020B0604020202020204" pitchFamily="34" charset="0"/>
                <a:cs typeface="Arial" panose="020B0604020202020204" pitchFamily="34" charset="0"/>
              </a:rPr>
              <a:t>victims </a:t>
            </a:r>
            <a:r>
              <a:rPr lang="en-US" sz="4400" b="1" dirty="0">
                <a:solidFill>
                  <a:schemeClr val="bg1"/>
                </a:solidFill>
                <a:latin typeface="Arial" panose="020B0604020202020204" pitchFamily="34" charset="0"/>
                <a:cs typeface="Arial" panose="020B0604020202020204" pitchFamily="34" charset="0"/>
              </a:rPr>
              <a:t>themselves </a:t>
            </a:r>
          </a:p>
          <a:p>
            <a:endParaRPr lang="en-US" sz="4400" b="1" dirty="0">
              <a:solidFill>
                <a:schemeClr val="bg1"/>
              </a:solidFill>
              <a:latin typeface="Arial" panose="020B0604020202020204" pitchFamily="34" charset="0"/>
              <a:cs typeface="Arial" panose="020B0604020202020204" pitchFamily="34" charset="0"/>
            </a:endParaRPr>
          </a:p>
          <a:p>
            <a:endParaRPr lang="en-US" sz="4400" b="1" dirty="0">
              <a:solidFill>
                <a:schemeClr val="bg1"/>
              </a:solidFill>
              <a:latin typeface="Arial" panose="020B0604020202020204" pitchFamily="34" charset="0"/>
              <a:cs typeface="Arial" panose="020B0604020202020204" pitchFamily="34" charset="0"/>
            </a:endParaRPr>
          </a:p>
          <a:p>
            <a:endParaRPr lang="en-US" sz="4400" b="1" dirty="0">
              <a:solidFill>
                <a:schemeClr val="bg1"/>
              </a:solidFill>
              <a:latin typeface="Arial" panose="020B0604020202020204" pitchFamily="34" charset="0"/>
              <a:cs typeface="Arial" panose="020B0604020202020204" pitchFamily="34" charset="0"/>
            </a:endParaRPr>
          </a:p>
          <a:p>
            <a:endParaRPr lang="en-US" sz="4400" b="1" dirty="0">
              <a:solidFill>
                <a:schemeClr val="bg1"/>
              </a:solidFill>
              <a:latin typeface="Arial" panose="020B0604020202020204" pitchFamily="34" charset="0"/>
              <a:cs typeface="Arial" panose="020B0604020202020204" pitchFamily="34" charset="0"/>
            </a:endParaRPr>
          </a:p>
          <a:p>
            <a:endParaRPr lang="en-US" sz="4400" b="1" dirty="0">
              <a:solidFill>
                <a:schemeClr val="bg1"/>
              </a:solidFill>
              <a:latin typeface="Arial" panose="020B0604020202020204" pitchFamily="34" charset="0"/>
              <a:cs typeface="Arial" panose="020B0604020202020204" pitchFamily="34" charset="0"/>
            </a:endParaRPr>
          </a:p>
          <a:p>
            <a:r>
              <a:rPr lang="en-US" sz="4400" b="1" dirty="0">
                <a:solidFill>
                  <a:schemeClr val="bg1"/>
                </a:solidFill>
                <a:latin typeface="Arial" panose="020B0604020202020204" pitchFamily="34" charset="0"/>
                <a:cs typeface="Arial" panose="020B0604020202020204" pitchFamily="34" charset="0"/>
              </a:rPr>
              <a:t> apart from those committed on land?</a:t>
            </a:r>
          </a:p>
        </p:txBody>
      </p:sp>
    </p:spTree>
    <p:extLst>
      <p:ext uri="{BB962C8B-B14F-4D97-AF65-F5344CB8AC3E}">
        <p14:creationId xmlns:p14="http://schemas.microsoft.com/office/powerpoint/2010/main" val="85294001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71F6-6FC4-200F-6204-5493A5E7D4FA}"/>
              </a:ext>
            </a:extLst>
          </p:cNvPr>
          <p:cNvSpPr>
            <a:spLocks noGrp="1"/>
          </p:cNvSpPr>
          <p:nvPr>
            <p:ph type="title"/>
          </p:nvPr>
        </p:nvSpPr>
        <p:spPr>
          <a:xfrm>
            <a:off x="1" y="125895"/>
            <a:ext cx="12191999" cy="1456267"/>
          </a:xfrm>
        </p:spPr>
        <p:txBody>
          <a:bodyPr>
            <a:noAutofit/>
          </a:bodyPr>
          <a:lstStyle/>
          <a:p>
            <a:r>
              <a:rPr lang="en-US" sz="4800" dirty="0">
                <a:latin typeface="Arial" panose="020B0604020202020204" pitchFamily="34" charset="0"/>
                <a:cs typeface="Arial" panose="020B0604020202020204" pitchFamily="34" charset="0"/>
              </a:rPr>
              <a:t> Flags of Convenience Loopholes</a:t>
            </a:r>
          </a:p>
        </p:txBody>
      </p:sp>
      <p:pic>
        <p:nvPicPr>
          <p:cNvPr id="5" name="Content Placeholder 4" descr="A cruise ship with flags&#10;&#10;AI-generated content may be incorrect.">
            <a:extLst>
              <a:ext uri="{FF2B5EF4-FFF2-40B4-BE49-F238E27FC236}">
                <a16:creationId xmlns:a16="http://schemas.microsoft.com/office/drawing/2014/main" id="{DA583499-12A4-47EC-DC25-CC1EEAA1DC5A}"/>
              </a:ext>
            </a:extLst>
          </p:cNvPr>
          <p:cNvPicPr>
            <a:picLocks noGrp="1" noChangeAspect="1"/>
          </p:cNvPicPr>
          <p:nvPr>
            <p:ph idx="1"/>
          </p:nvPr>
        </p:nvPicPr>
        <p:blipFill>
          <a:blip r:embed="rId2"/>
          <a:stretch>
            <a:fillRect/>
          </a:stretch>
        </p:blipFill>
        <p:spPr>
          <a:xfrm>
            <a:off x="1137684" y="1582162"/>
            <a:ext cx="9558670" cy="4828876"/>
          </a:xfrm>
        </p:spPr>
      </p:pic>
    </p:spTree>
    <p:extLst>
      <p:ext uri="{BB962C8B-B14F-4D97-AF65-F5344CB8AC3E}">
        <p14:creationId xmlns:p14="http://schemas.microsoft.com/office/powerpoint/2010/main" val="8713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1C40-50B4-0EEC-86E8-151993F99066}"/>
              </a:ext>
            </a:extLst>
          </p:cNvPr>
          <p:cNvSpPr>
            <a:spLocks noGrp="1"/>
          </p:cNvSpPr>
          <p:nvPr>
            <p:ph type="title"/>
          </p:nvPr>
        </p:nvSpPr>
        <p:spPr/>
        <p:txBody>
          <a:bodyPr/>
          <a:lstStyle/>
          <a:p>
            <a:endParaRPr lang="en-US"/>
          </a:p>
        </p:txBody>
      </p:sp>
      <p:pic>
        <p:nvPicPr>
          <p:cNvPr id="5" name="Content Placeholder 4" descr="A close-up of a body of water&#10;&#10;AI-generated content may be incorrect.">
            <a:extLst>
              <a:ext uri="{FF2B5EF4-FFF2-40B4-BE49-F238E27FC236}">
                <a16:creationId xmlns:a16="http://schemas.microsoft.com/office/drawing/2014/main" id="{50B7FD27-F5B4-0E5B-5320-8BF10703B01B}"/>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404324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3689C9-9F2B-DDA1-FAF7-DB6BB006CCE3}"/>
              </a:ext>
            </a:extLst>
          </p:cNvPr>
          <p:cNvPicPr>
            <a:picLocks noGrp="1" noChangeAspect="1"/>
          </p:cNvPicPr>
          <p:nvPr>
            <p:ph idx="1"/>
          </p:nvPr>
        </p:nvPicPr>
        <p:blipFill>
          <a:blip r:embed="rId2"/>
          <a:stretch>
            <a:fillRect/>
          </a:stretch>
        </p:blipFill>
        <p:spPr>
          <a:xfrm>
            <a:off x="5936974" y="0"/>
            <a:ext cx="6255026" cy="6745356"/>
          </a:xfrm>
          <a:prstGeom prst="rect">
            <a:avLst/>
          </a:prstGeom>
        </p:spPr>
      </p:pic>
      <p:sp>
        <p:nvSpPr>
          <p:cNvPr id="5" name="TextBox 4">
            <a:extLst>
              <a:ext uri="{FF2B5EF4-FFF2-40B4-BE49-F238E27FC236}">
                <a16:creationId xmlns:a16="http://schemas.microsoft.com/office/drawing/2014/main" id="{99D448EE-BE34-B007-2DC1-C0B8C7E41C9E}"/>
              </a:ext>
            </a:extLst>
          </p:cNvPr>
          <p:cNvSpPr txBox="1"/>
          <p:nvPr/>
        </p:nvSpPr>
        <p:spPr>
          <a:xfrm>
            <a:off x="548733" y="2413591"/>
            <a:ext cx="4863238" cy="1569660"/>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NO INDEPENDENT</a:t>
            </a:r>
            <a:r>
              <a:rPr lang="en-US" dirty="0"/>
              <a:t>.....</a:t>
            </a:r>
          </a:p>
        </p:txBody>
      </p:sp>
    </p:spTree>
    <p:extLst>
      <p:ext uri="{BB962C8B-B14F-4D97-AF65-F5344CB8AC3E}">
        <p14:creationId xmlns:p14="http://schemas.microsoft.com/office/powerpoint/2010/main" val="154057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CF58-A198-D6C0-F7C7-83029B5BDBA2}"/>
              </a:ext>
            </a:extLst>
          </p:cNvPr>
          <p:cNvSpPr>
            <a:spLocks noGrp="1"/>
          </p:cNvSpPr>
          <p:nvPr>
            <p:ph type="title"/>
          </p:nvPr>
        </p:nvSpPr>
        <p:spPr>
          <a:xfrm>
            <a:off x="-239493" y="609601"/>
            <a:ext cx="8149846" cy="677946"/>
          </a:xfrm>
        </p:spPr>
        <p:txBody>
          <a:bodyPr/>
          <a:lstStyle/>
          <a:p>
            <a:endParaRPr lang="en-US" dirty="0"/>
          </a:p>
        </p:txBody>
      </p:sp>
      <p:pic>
        <p:nvPicPr>
          <p:cNvPr id="2050" name="Picture 2" descr="A blurry photo of a man walking in front of a bus">
            <a:extLst>
              <a:ext uri="{FF2B5EF4-FFF2-40B4-BE49-F238E27FC236}">
                <a16:creationId xmlns:a16="http://schemas.microsoft.com/office/drawing/2014/main" id="{A5E6E85E-F9B1-3D4E-F083-60DD05F64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8291592" cy="38164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o workers in uniform are standing inside.">
            <a:extLst>
              <a:ext uri="{FF2B5EF4-FFF2-40B4-BE49-F238E27FC236}">
                <a16:creationId xmlns:a16="http://schemas.microsoft.com/office/drawing/2014/main" id="{79B9D83A-FEF1-07C9-E0F1-D196335F2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91593" cy="3192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A7DA84-CFB3-08F3-F60B-80168854065C}"/>
              </a:ext>
            </a:extLst>
          </p:cNvPr>
          <p:cNvSpPr txBox="1"/>
          <p:nvPr/>
        </p:nvSpPr>
        <p:spPr>
          <a:xfrm>
            <a:off x="8677629" y="-300001"/>
            <a:ext cx="3432144" cy="110799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t>
            </a:r>
            <a:r>
              <a:rPr lang="en-US" sz="3800" dirty="0">
                <a:latin typeface="Arial" panose="020B0604020202020204" pitchFamily="34" charset="0"/>
                <a:cs typeface="Arial" panose="020B0604020202020204" pitchFamily="34" charset="0"/>
              </a:rPr>
              <a:t>Because this...</a:t>
            </a:r>
          </a:p>
        </p:txBody>
      </p:sp>
      <p:pic>
        <p:nvPicPr>
          <p:cNvPr id="9" name="Graphic 8" descr="Hold Gesture outline">
            <a:extLst>
              <a:ext uri="{FF2B5EF4-FFF2-40B4-BE49-F238E27FC236}">
                <a16:creationId xmlns:a16="http://schemas.microsoft.com/office/drawing/2014/main" id="{3234BDA6-D040-AE33-613C-BCD2AF17B6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2971800"/>
            <a:ext cx="914400" cy="914400"/>
          </a:xfrm>
          <a:prstGeom prst="rect">
            <a:avLst/>
          </a:prstGeom>
        </p:spPr>
      </p:pic>
      <p:pic>
        <p:nvPicPr>
          <p:cNvPr id="14" name="Graphic 13" descr="Upload with solid fill">
            <a:extLst>
              <a:ext uri="{FF2B5EF4-FFF2-40B4-BE49-F238E27FC236}">
                <a16:creationId xmlns:a16="http://schemas.microsoft.com/office/drawing/2014/main" id="{70BD82B1-B4B7-FD1A-794C-A909176109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2971800"/>
            <a:ext cx="914400" cy="914400"/>
          </a:xfrm>
          <a:prstGeom prst="rect">
            <a:avLst/>
          </a:prstGeom>
        </p:spPr>
      </p:pic>
      <p:pic>
        <p:nvPicPr>
          <p:cNvPr id="16" name="Picture 15" descr="A red arrow pointing to the right&#10;&#10;AI-generated content may be incorrect.">
            <a:extLst>
              <a:ext uri="{FF2B5EF4-FFF2-40B4-BE49-F238E27FC236}">
                <a16:creationId xmlns:a16="http://schemas.microsoft.com/office/drawing/2014/main" id="{8812DBA7-EF0F-50DF-AAE1-35192D00CFC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0800000">
            <a:off x="9086181" y="945395"/>
            <a:ext cx="2615037" cy="1107995"/>
          </a:xfrm>
          <a:prstGeom prst="rect">
            <a:avLst/>
          </a:prstGeom>
        </p:spPr>
      </p:pic>
      <p:pic>
        <p:nvPicPr>
          <p:cNvPr id="18" name="Picture 17" descr="A red arrow pointing to the right&#10;&#10;AI-generated content may be incorrect.">
            <a:extLst>
              <a:ext uri="{FF2B5EF4-FFF2-40B4-BE49-F238E27FC236}">
                <a16:creationId xmlns:a16="http://schemas.microsoft.com/office/drawing/2014/main" id="{AD15818B-848D-C38F-1F1B-163E8EAFD2E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0800000">
            <a:off x="8991058" y="5251658"/>
            <a:ext cx="2805281" cy="1321894"/>
          </a:xfrm>
          <a:prstGeom prst="rect">
            <a:avLst/>
          </a:prstGeom>
        </p:spPr>
      </p:pic>
      <p:sp>
        <p:nvSpPr>
          <p:cNvPr id="19" name="TextBox 18">
            <a:extLst>
              <a:ext uri="{FF2B5EF4-FFF2-40B4-BE49-F238E27FC236}">
                <a16:creationId xmlns:a16="http://schemas.microsoft.com/office/drawing/2014/main" id="{E4FBB72F-1E92-C27D-CC12-CCE3AEC55FA6}"/>
              </a:ext>
            </a:extLst>
          </p:cNvPr>
          <p:cNvSpPr txBox="1"/>
          <p:nvPr/>
        </p:nvSpPr>
        <p:spPr>
          <a:xfrm>
            <a:off x="8865031" y="2758698"/>
            <a:ext cx="3254731"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Isn’t the same    </a:t>
            </a:r>
          </a:p>
          <a:p>
            <a:r>
              <a:rPr lang="en-US" sz="3600" dirty="0">
                <a:latin typeface="Arial" panose="020B0604020202020204" pitchFamily="34" charset="0"/>
                <a:cs typeface="Arial" panose="020B0604020202020204" pitchFamily="34" charset="0"/>
              </a:rPr>
              <a:t>        as</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       that</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84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Sun shining through the clouds over the ocean&#10;&#10;AI-generated content may be incorrect.">
            <a:extLst>
              <a:ext uri="{FF2B5EF4-FFF2-40B4-BE49-F238E27FC236}">
                <a16:creationId xmlns:a16="http://schemas.microsoft.com/office/drawing/2014/main" id="{8F610203-7742-C085-BF6A-AB67649D14E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p:spPr>
      </p:pic>
      <p:sp>
        <p:nvSpPr>
          <p:cNvPr id="25" name="TextBox 24">
            <a:extLst>
              <a:ext uri="{FF2B5EF4-FFF2-40B4-BE49-F238E27FC236}">
                <a16:creationId xmlns:a16="http://schemas.microsoft.com/office/drawing/2014/main" id="{54E496E6-7BC4-1600-4A55-B7A488FA1BAE}"/>
              </a:ext>
            </a:extLst>
          </p:cNvPr>
          <p:cNvSpPr txBox="1"/>
          <p:nvPr/>
        </p:nvSpPr>
        <p:spPr>
          <a:xfrm>
            <a:off x="733424" y="4572001"/>
            <a:ext cx="12192000" cy="2092881"/>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What is </a:t>
            </a:r>
          </a:p>
          <a:p>
            <a:r>
              <a:rPr lang="en-US" sz="4400" dirty="0">
                <a:latin typeface="Arial" panose="020B0604020202020204" pitchFamily="34" charset="0"/>
                <a:cs typeface="Arial" panose="020B0604020202020204" pitchFamily="34" charset="0"/>
              </a:rPr>
              <a:t>THE DEATH ON THE HIGH SEAS ACT? </a:t>
            </a:r>
          </a:p>
          <a:p>
            <a:r>
              <a:rPr lang="en-US" sz="4400" dirty="0">
                <a:latin typeface="Arial" panose="020B0604020202020204" pitchFamily="34" charset="0"/>
                <a:cs typeface="Arial" panose="020B0604020202020204" pitchFamily="34" charset="0"/>
              </a:rPr>
              <a:t>                          (DOSHA)</a:t>
            </a:r>
          </a:p>
        </p:txBody>
      </p:sp>
    </p:spTree>
    <p:extLst>
      <p:ext uri="{BB962C8B-B14F-4D97-AF65-F5344CB8AC3E}">
        <p14:creationId xmlns:p14="http://schemas.microsoft.com/office/powerpoint/2010/main" val="382172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B258-AF44-1426-B7A3-267F0E7D5B90}"/>
              </a:ext>
            </a:extLst>
          </p:cNvPr>
          <p:cNvSpPr>
            <a:spLocks noGrp="1"/>
          </p:cNvSpPr>
          <p:nvPr>
            <p:ph type="title"/>
          </p:nvPr>
        </p:nvSpPr>
        <p:spPr>
          <a:xfrm>
            <a:off x="1" y="220133"/>
            <a:ext cx="3431968" cy="5736729"/>
          </a:xfrm>
        </p:spPr>
        <p:txBody>
          <a:bodyPr>
            <a:normAutofit/>
          </a:bodyPr>
          <a:lstStyle/>
          <a:p>
            <a:pPr algn="ctr"/>
            <a:r>
              <a:rPr lang="en-US" dirty="0">
                <a:latin typeface="Arial" panose="020B0604020202020204" pitchFamily="34" charset="0"/>
                <a:cs typeface="Arial" panose="020B0604020202020204" pitchFamily="34" charset="0"/>
              </a:rPr>
              <a:t>Laurie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Dishman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Best Friend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Michelle</a:t>
            </a:r>
          </a:p>
        </p:txBody>
      </p:sp>
      <p:pic>
        <p:nvPicPr>
          <p:cNvPr id="4" name="Picture 3">
            <a:extLst>
              <a:ext uri="{FF2B5EF4-FFF2-40B4-BE49-F238E27FC236}">
                <a16:creationId xmlns:a16="http://schemas.microsoft.com/office/drawing/2014/main" id="{6D562E60-FBC2-E434-A04A-15C4C411B6F2}"/>
              </a:ext>
            </a:extLst>
          </p:cNvPr>
          <p:cNvPicPr>
            <a:picLocks noChangeAspect="1"/>
          </p:cNvPicPr>
          <p:nvPr/>
        </p:nvPicPr>
        <p:blipFill>
          <a:blip r:embed="rId4"/>
          <a:stretch>
            <a:fillRect/>
          </a:stretch>
        </p:blipFill>
        <p:spPr>
          <a:xfrm>
            <a:off x="3431969" y="307371"/>
            <a:ext cx="8432886" cy="624325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8583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2" name="Content Placeholder 11" descr="A group of men holding signs&#10;&#10;AI-generated content may be incorrect.">
            <a:extLst>
              <a:ext uri="{FF2B5EF4-FFF2-40B4-BE49-F238E27FC236}">
                <a16:creationId xmlns:a16="http://schemas.microsoft.com/office/drawing/2014/main" id="{B9AD8520-3415-BE6E-18C0-E070FEED6A30}"/>
              </a:ext>
            </a:extLst>
          </p:cNvPr>
          <p:cNvPicPr>
            <a:picLocks noGrp="1" noChangeAspect="1"/>
          </p:cNvPicPr>
          <p:nvPr>
            <p:ph idx="1"/>
          </p:nvPr>
        </p:nvPicPr>
        <p:blipFill>
          <a:blip r:embed="rId3"/>
          <a:stretch>
            <a:fillRect/>
          </a:stretch>
        </p:blipFill>
        <p:spPr>
          <a:xfrm>
            <a:off x="-165697" y="1"/>
            <a:ext cx="12357697" cy="6858000"/>
          </a:xfrm>
        </p:spPr>
      </p:pic>
    </p:spTree>
    <p:extLst>
      <p:ext uri="{BB962C8B-B14F-4D97-AF65-F5344CB8AC3E}">
        <p14:creationId xmlns:p14="http://schemas.microsoft.com/office/powerpoint/2010/main" val="78632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money falling&#10;&#10;AI-generated content may be incorrect.">
            <a:extLst>
              <a:ext uri="{FF2B5EF4-FFF2-40B4-BE49-F238E27FC236}">
                <a16:creationId xmlns:a16="http://schemas.microsoft.com/office/drawing/2014/main" id="{7E520679-5729-58ED-9971-F8A4B2A793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097" y="1"/>
            <a:ext cx="12192000" cy="6858000"/>
          </a:xfrm>
          <a:prstGeom prst="rect">
            <a:avLst/>
          </a:prstGeom>
        </p:spPr>
      </p:pic>
    </p:spTree>
    <p:extLst>
      <p:ext uri="{BB962C8B-B14F-4D97-AF65-F5344CB8AC3E}">
        <p14:creationId xmlns:p14="http://schemas.microsoft.com/office/powerpoint/2010/main" val="3425984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707DD-9442-74A4-61A4-DC22CAA43264}"/>
              </a:ext>
            </a:extLst>
          </p:cNvPr>
          <p:cNvSpPr>
            <a:spLocks noGrp="1"/>
          </p:cNvSpPr>
          <p:nvPr>
            <p:ph type="title"/>
          </p:nvPr>
        </p:nvSpPr>
        <p:spPr>
          <a:xfrm>
            <a:off x="685802" y="609600"/>
            <a:ext cx="6282266" cy="1456267"/>
          </a:xfrm>
        </p:spPr>
        <p:txBody>
          <a:bodyPr>
            <a:normAutofit/>
          </a:bodyPr>
          <a:lstStyle/>
          <a:p>
            <a:endParaRPr lang="en-US"/>
          </a:p>
        </p:txBody>
      </p:sp>
      <p:pic>
        <p:nvPicPr>
          <p:cNvPr id="27" name="Content Placeholder 26" descr="Bandage">
            <a:extLst>
              <a:ext uri="{FF2B5EF4-FFF2-40B4-BE49-F238E27FC236}">
                <a16:creationId xmlns:a16="http://schemas.microsoft.com/office/drawing/2014/main" id="{1BE0F49A-4FFF-E136-55FE-BECD0F81259A}"/>
              </a:ext>
            </a:extLst>
          </p:cNvPr>
          <p:cNvPicPr>
            <a:picLocks noGrp="1" noChangeAspect="1"/>
          </p:cNvPicPr>
          <p:nvPr>
            <p:ph idx="1"/>
          </p:nvPr>
        </p:nvPicPr>
        <p:blipFill>
          <a:blip r:embed="rId4"/>
          <a:stretch>
            <a:fillRect/>
          </a:stretch>
        </p:blipFill>
        <p:spPr>
          <a:xfrm rot="5400000">
            <a:off x="5200729" y="153449"/>
            <a:ext cx="7795647" cy="6186892"/>
          </a:xfrm>
        </p:spPr>
      </p:pic>
      <p:pic>
        <p:nvPicPr>
          <p:cNvPr id="25" name="Content Placeholder 24" descr="Surgeon using digital tablet in operating room">
            <a:extLst>
              <a:ext uri="{FF2B5EF4-FFF2-40B4-BE49-F238E27FC236}">
                <a16:creationId xmlns:a16="http://schemas.microsoft.com/office/drawing/2014/main" id="{D7C3835D-5427-3FBC-5266-32BF34D52FB5}"/>
              </a:ext>
            </a:extLst>
          </p:cNvPr>
          <p:cNvPicPr>
            <a:picLocks noChangeAspect="1"/>
          </p:cNvPicPr>
          <p:nvPr/>
        </p:nvPicPr>
        <p:blipFill>
          <a:blip r:embed="rId5"/>
          <a:srcRect l="29041" r="23049" b="1"/>
          <a:stretch>
            <a:fillRect/>
          </a:stretch>
        </p:blipFill>
        <p:spPr>
          <a:xfrm>
            <a:off x="0" y="-650929"/>
            <a:ext cx="6005107" cy="79351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8" name="TextBox 27">
            <a:extLst>
              <a:ext uri="{FF2B5EF4-FFF2-40B4-BE49-F238E27FC236}">
                <a16:creationId xmlns:a16="http://schemas.microsoft.com/office/drawing/2014/main" id="{A38F5FC3-5F66-3E42-80A9-333A773DD1C9}"/>
              </a:ext>
            </a:extLst>
          </p:cNvPr>
          <p:cNvSpPr txBox="1"/>
          <p:nvPr/>
        </p:nvSpPr>
        <p:spPr>
          <a:xfrm>
            <a:off x="5715126" y="-145462"/>
            <a:ext cx="6282265" cy="769441"/>
          </a:xfrm>
          <a:prstGeom prst="rect">
            <a:avLst/>
          </a:prstGeom>
          <a:noFill/>
        </p:spPr>
        <p:txBody>
          <a:bodyPr wrap="square" rtlCol="0">
            <a:spAutoFit/>
          </a:bodyPr>
          <a:lstStyle/>
          <a:p>
            <a:r>
              <a:rPr lang="en-US" dirty="0">
                <a:solidFill>
                  <a:schemeClr val="bg1"/>
                </a:solidFill>
              </a:rPr>
              <a:t>  </a:t>
            </a:r>
            <a:r>
              <a:rPr lang="en-US" sz="4400" dirty="0">
                <a:solidFill>
                  <a:schemeClr val="bg1"/>
                </a:solidFill>
              </a:rPr>
              <a:t>VS</a:t>
            </a:r>
            <a:r>
              <a:rPr lang="en-US" sz="3600" dirty="0">
                <a:solidFill>
                  <a:schemeClr val="bg1"/>
                </a:solidFill>
              </a:rPr>
              <a:t>       What you often get!</a:t>
            </a:r>
          </a:p>
        </p:txBody>
      </p:sp>
      <p:sp>
        <p:nvSpPr>
          <p:cNvPr id="30" name="TextBox 29">
            <a:extLst>
              <a:ext uri="{FF2B5EF4-FFF2-40B4-BE49-F238E27FC236}">
                <a16:creationId xmlns:a16="http://schemas.microsoft.com/office/drawing/2014/main" id="{1DC253C9-3970-54CB-EBD9-7342CF15253A}"/>
              </a:ext>
            </a:extLst>
          </p:cNvPr>
          <p:cNvSpPr txBox="1"/>
          <p:nvPr/>
        </p:nvSpPr>
        <p:spPr>
          <a:xfrm>
            <a:off x="0" y="-145462"/>
            <a:ext cx="6005105" cy="1200329"/>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What the cruise lines lead   you to think they provide</a:t>
            </a:r>
          </a:p>
        </p:txBody>
      </p:sp>
    </p:spTree>
    <p:extLst>
      <p:ext uri="{BB962C8B-B14F-4D97-AF65-F5344CB8AC3E}">
        <p14:creationId xmlns:p14="http://schemas.microsoft.com/office/powerpoint/2010/main" val="47898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AFEE9AC-A8AC-9FEC-D518-22175648ADD4}"/>
              </a:ext>
            </a:extLst>
          </p:cNvPr>
          <p:cNvSpPr txBox="1">
            <a:spLocks noGrp="1"/>
          </p:cNvSpPr>
          <p:nvPr>
            <p:ph type="title"/>
          </p:nvPr>
        </p:nvSpPr>
        <p:spPr>
          <a:xfrm>
            <a:off x="1567725" y="2493129"/>
            <a:ext cx="6172200" cy="857250"/>
          </a:xfrm>
        </p:spPr>
        <p:txBody>
          <a:bodyPr>
            <a:normAutofit fontScale="90000"/>
          </a:bodyPr>
          <a:lstStyle/>
          <a:p>
            <a:pPr>
              <a:spcBef>
                <a:spcPct val="0"/>
              </a:spcBef>
              <a:spcAft>
                <a:spcPct val="0"/>
              </a:spcAft>
            </a:pPr>
            <a:r>
              <a:rPr lang="en-US" altLang="en-US" sz="2700" b="1" dirty="0">
                <a:latin typeface="Arial" panose="020B0604020202020204" pitchFamily="34" charset="0"/>
                <a:cs typeface="Arial" panose="020B0604020202020204" pitchFamily="34" charset="0"/>
              </a:rPr>
              <a:t>on the High Seas</a:t>
            </a:r>
            <a:r>
              <a:rPr lang="en-US" altLang="en-US" sz="270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        </a:t>
            </a:r>
            <a:br>
              <a:rPr lang="en-US" altLang="en-US" dirty="0">
                <a:latin typeface="Arial" panose="020B0604020202020204" pitchFamily="34" charset="0"/>
                <a:cs typeface="Arial" panose="020B0604020202020204" pitchFamily="34" charset="0"/>
              </a:rPr>
            </a:br>
            <a:endParaRPr lang="en-US" altLang="en-US" dirty="0">
              <a:latin typeface="Arial" panose="020B0604020202020204" pitchFamily="34" charset="0"/>
              <a:cs typeface="Arial" panose="020B0604020202020204" pitchFamily="34" charset="0"/>
            </a:endParaRPr>
          </a:p>
        </p:txBody>
      </p:sp>
      <p:sp>
        <p:nvSpPr>
          <p:cNvPr id="30723" name="Text Placeholder 2">
            <a:extLst>
              <a:ext uri="{FF2B5EF4-FFF2-40B4-BE49-F238E27FC236}">
                <a16:creationId xmlns:a16="http://schemas.microsoft.com/office/drawing/2014/main" id="{5C10F2A2-DF47-32FA-3EB1-06BDDE2BA5B5}"/>
              </a:ext>
            </a:extLst>
          </p:cNvPr>
          <p:cNvSpPr txBox="1">
            <a:spLocks noGrp="1"/>
          </p:cNvSpPr>
          <p:nvPr>
            <p:ph idx="1"/>
          </p:nvPr>
        </p:nvSpPr>
        <p:spPr>
          <a:xfrm>
            <a:off x="6188821" y="2023535"/>
            <a:ext cx="6172200" cy="3531394"/>
          </a:xfrm>
        </p:spPr>
        <p:txBody>
          <a:bodyPr>
            <a:normAutofit/>
          </a:bodyPr>
          <a:lstStyle/>
          <a:p>
            <a:pPr indent="-228600">
              <a:spcBef>
                <a:spcPts val="422"/>
              </a:spcBef>
              <a:spcAft>
                <a:spcPct val="0"/>
              </a:spcAft>
            </a:pPr>
            <a:r>
              <a:rPr lang="en-US" altLang="en-US" i="1" dirty="0">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a:p>
            <a:pPr indent="-228600">
              <a:spcBef>
                <a:spcPts val="422"/>
              </a:spcBef>
              <a:spcAft>
                <a:spcPct val="0"/>
              </a:spcAft>
            </a:pPr>
            <a:endParaRPr lang="en-US" altLang="en-US" dirty="0">
              <a:latin typeface="Arial" panose="020B0604020202020204" pitchFamily="34" charset="0"/>
              <a:cs typeface="Arial" panose="020B0604020202020204" pitchFamily="34" charset="0"/>
            </a:endParaRPr>
          </a:p>
          <a:p>
            <a:pPr indent="-228600">
              <a:spcBef>
                <a:spcPts val="422"/>
              </a:spcBef>
              <a:spcAft>
                <a:spcPct val="0"/>
              </a:spcAft>
            </a:pPr>
            <a:endParaRPr lang="en-US" altLang="en-US" sz="1500" b="1" dirty="0">
              <a:latin typeface="Arial" panose="020B0604020202020204" pitchFamily="34" charset="0"/>
              <a:cs typeface="Arial" panose="020B0604020202020204" pitchFamily="34" charset="0"/>
            </a:endParaRPr>
          </a:p>
          <a:p>
            <a:pPr indent="-228600">
              <a:spcBef>
                <a:spcPts val="422"/>
              </a:spcBef>
              <a:spcAft>
                <a:spcPct val="0"/>
              </a:spcAft>
            </a:pPr>
            <a:endParaRPr lang="en-US" altLang="en-US" sz="1500" b="1" dirty="0">
              <a:latin typeface="Arial" panose="020B0604020202020204" pitchFamily="34" charset="0"/>
              <a:cs typeface="Arial" panose="020B0604020202020204" pitchFamily="34" charset="0"/>
            </a:endParaRPr>
          </a:p>
          <a:p>
            <a:pPr indent="-228600">
              <a:spcBef>
                <a:spcPts val="422"/>
              </a:spcBef>
              <a:spcAft>
                <a:spcPct val="0"/>
              </a:spcAft>
            </a:pPr>
            <a:r>
              <a:rPr lang="en-US" altLang="en-US" sz="1500" b="1" dirty="0">
                <a:latin typeface="Arial" panose="020B0604020202020204" pitchFamily="34" charset="0"/>
                <a:cs typeface="Arial" panose="020B0604020202020204" pitchFamily="34" charset="0"/>
              </a:rPr>
              <a:t>.</a:t>
            </a:r>
            <a:endParaRPr lang="en-US" altLang="en-US" sz="1500" dirty="0">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614884B8-E7F2-6483-7B6F-C65BC2516EA8}"/>
              </a:ext>
            </a:extLst>
          </p:cNvPr>
          <p:cNvSpPr>
            <a:spLocks noGrp="1"/>
          </p:cNvSpPr>
          <p:nvPr>
            <p:ph type="sldNum" sz="quarter" idx="12"/>
          </p:nvPr>
        </p:nvSpPr>
        <p:spPr bwMode="auto">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75" rIns="0" bIns="34275" numCol="1" rtlCol="0" anchor="b" anchorCtr="0" compatLnSpc="1">
            <a:prstTxWarp prst="textNoShape">
              <a:avLst/>
            </a:prstTxWarp>
          </a:bodyPr>
          <a:lstStyle>
            <a:defPPr>
              <a:defRPr lang="en-US"/>
            </a:defPPr>
            <a:lvl1pPr algn="r" rtl="0" fontAlgn="base">
              <a:spcBef>
                <a:spcPct val="0"/>
              </a:spcBef>
              <a:spcAft>
                <a:spcPct val="0"/>
              </a:spcAft>
              <a:buSzPct val="25000"/>
              <a:defRPr sz="1350" kern="1200">
                <a:solidFill>
                  <a:srgbClr val="BCBCBC"/>
                </a:solidFill>
                <a:latin typeface="Calibri" panose="020F0502020204030204" pitchFamily="34" charset="0"/>
                <a:ea typeface="+mn-ea"/>
                <a:cs typeface="Arial" panose="020B0604020202020204" pitchFamily="34" charset="0"/>
                <a:sym typeface="Calibri" panose="020F0502020204030204" pitchFamily="34" charset="0"/>
              </a:defRPr>
            </a:lvl1pPr>
            <a:lvl2pPr marL="342900" algn="l" rtl="0" fontAlgn="base">
              <a:spcBef>
                <a:spcPct val="0"/>
              </a:spcBef>
              <a:spcAft>
                <a:spcPct val="0"/>
              </a:spcAft>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685800" algn="l" rtl="0" fontAlgn="base">
              <a:spcBef>
                <a:spcPct val="0"/>
              </a:spcBef>
              <a:spcAft>
                <a:spcPct val="0"/>
              </a:spcAft>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028700" algn="l" rtl="0" fontAlgn="base">
              <a:spcBef>
                <a:spcPct val="0"/>
              </a:spcBef>
              <a:spcAft>
                <a:spcPct val="0"/>
              </a:spcAft>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371600" algn="l" rtl="0" fontAlgn="base">
              <a:spcBef>
                <a:spcPct val="0"/>
              </a:spcBef>
              <a:spcAft>
                <a:spcPct val="0"/>
              </a:spcAft>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1714500" algn="l" defTabSz="685800" rtl="0" eaLnBrk="1" latinLnBrk="0" hangingPunct="1">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057400" algn="l" defTabSz="685800" rtl="0" eaLnBrk="1" latinLnBrk="0" hangingPunct="1">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2400300" algn="l" defTabSz="685800" rtl="0" eaLnBrk="1" latinLnBrk="0" hangingPunct="1">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2743200" algn="l" defTabSz="685800" rtl="0" eaLnBrk="1" latinLnBrk="0" hangingPunct="1">
              <a:defRPr sz="105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fld id="{15310FEA-3444-F74D-8763-4114B371E78D}" type="slidenum">
              <a:rPr lang="en-US" altLang="en-US" smtClean="0"/>
              <a:pPr eaLnBrk="1" hangingPunct="1"/>
              <a:t>23</a:t>
            </a:fld>
            <a:endParaRPr lang="en-US" altLang="en-US"/>
          </a:p>
        </p:txBody>
      </p:sp>
      <p:pic>
        <p:nvPicPr>
          <p:cNvPr id="17" name="Picture 16" descr="Person reading newspaper">
            <a:extLst>
              <a:ext uri="{FF2B5EF4-FFF2-40B4-BE49-F238E27FC236}">
                <a16:creationId xmlns:a16="http://schemas.microsoft.com/office/drawing/2014/main" id="{4A4D39CA-F390-691F-5582-CF32E4B46E74}"/>
              </a:ext>
            </a:extLst>
          </p:cNvPr>
          <p:cNvPicPr>
            <a:picLocks noChangeAspect="1"/>
          </p:cNvPicPr>
          <p:nvPr/>
        </p:nvPicPr>
        <p:blipFill>
          <a:blip r:embed="rId2"/>
          <a:stretch>
            <a:fillRect/>
          </a:stretch>
        </p:blipFill>
        <p:spPr>
          <a:xfrm>
            <a:off x="-2349255" y="88438"/>
            <a:ext cx="14922925" cy="6907096"/>
          </a:xfrm>
          <a:prstGeom prst="rect">
            <a:avLst/>
          </a:prstGeom>
        </p:spPr>
      </p:pic>
      <p:sp>
        <p:nvSpPr>
          <p:cNvPr id="19" name="TextBox 18">
            <a:extLst>
              <a:ext uri="{FF2B5EF4-FFF2-40B4-BE49-F238E27FC236}">
                <a16:creationId xmlns:a16="http://schemas.microsoft.com/office/drawing/2014/main" id="{79AFA754-418F-A138-4995-FF8B45890596}"/>
              </a:ext>
            </a:extLst>
          </p:cNvPr>
          <p:cNvSpPr txBox="1"/>
          <p:nvPr/>
        </p:nvSpPr>
        <p:spPr>
          <a:xfrm>
            <a:off x="380489" y="88438"/>
            <a:ext cx="11739913" cy="707886"/>
          </a:xfrm>
          <a:prstGeom prst="rect">
            <a:avLst/>
          </a:prstGeom>
          <a:noFill/>
        </p:spPr>
        <p:txBody>
          <a:bodyPr wrap="square">
            <a:spAutoFit/>
          </a:bodyPr>
          <a:lstStyle/>
          <a:p>
            <a:endParaRPr lang="en-US" sz="4000" dirty="0">
              <a:solidFill>
                <a:schemeClr val="bg1"/>
              </a:solidFill>
            </a:endParaRPr>
          </a:p>
        </p:txBody>
      </p:sp>
      <p:sp>
        <p:nvSpPr>
          <p:cNvPr id="21" name="TextBox 20">
            <a:extLst>
              <a:ext uri="{FF2B5EF4-FFF2-40B4-BE49-F238E27FC236}">
                <a16:creationId xmlns:a16="http://schemas.microsoft.com/office/drawing/2014/main" id="{3842C6A8-846B-80F8-FD53-4E3FC31C1717}"/>
              </a:ext>
            </a:extLst>
          </p:cNvPr>
          <p:cNvSpPr txBox="1"/>
          <p:nvPr/>
        </p:nvSpPr>
        <p:spPr>
          <a:xfrm>
            <a:off x="0" y="1215227"/>
            <a:ext cx="11007026" cy="2780248"/>
          </a:xfrm>
          <a:prstGeom prst="rect">
            <a:avLst/>
          </a:prstGeom>
          <a:noFill/>
        </p:spPr>
        <p:txBody>
          <a:bodyPr wrap="square">
            <a:spAutoFit/>
          </a:bodyPr>
          <a:lstStyle/>
          <a:p>
            <a:pPr indent="-228600">
              <a:spcBef>
                <a:spcPts val="422"/>
              </a:spcBef>
              <a:spcAft>
                <a:spcPct val="0"/>
              </a:spcAft>
            </a:pPr>
            <a:endParaRPr lang="en-US" altLang="en-US" sz="2800" i="1" dirty="0">
              <a:solidFill>
                <a:schemeClr val="bg1"/>
              </a:solidFill>
              <a:latin typeface="Arial" panose="020B0604020202020204" pitchFamily="34" charset="0"/>
              <a:cs typeface="Arial" panose="020B0604020202020204" pitchFamily="34" charset="0"/>
            </a:endParaRPr>
          </a:p>
          <a:p>
            <a:pPr indent="-228600">
              <a:spcBef>
                <a:spcPts val="422"/>
              </a:spcBef>
              <a:spcAft>
                <a:spcPct val="0"/>
              </a:spcAft>
            </a:pPr>
            <a:r>
              <a:rPr lang="en-US" altLang="en-US" sz="2800" i="1" dirty="0">
                <a:solidFill>
                  <a:schemeClr val="bg1"/>
                </a:solidFill>
                <a:latin typeface="Arial" panose="020B0604020202020204" pitchFamily="34" charset="0"/>
                <a:cs typeface="Arial" panose="020B0604020202020204" pitchFamily="34" charset="0"/>
              </a:rPr>
              <a:t>“When wrongdoing occurs, no single agency within a country or specific international organization typically has a sufficient stake in the matter to pursue it." and "Prosecutions for crimes at sea are rare” —  one former USCG official put it </a:t>
            </a:r>
          </a:p>
          <a:p>
            <a:pPr indent="-228600">
              <a:spcBef>
                <a:spcPts val="422"/>
              </a:spcBef>
              <a:spcAft>
                <a:spcPct val="0"/>
              </a:spcAft>
            </a:pPr>
            <a:r>
              <a:rPr lang="en-US" altLang="en-US" sz="2800" i="1" dirty="0">
                <a:solidFill>
                  <a:schemeClr val="bg1"/>
                </a:solidFill>
                <a:latin typeface="Arial" panose="020B0604020202020204" pitchFamily="34" charset="0"/>
                <a:cs typeface="Arial" panose="020B0604020202020204" pitchFamily="34" charset="0"/>
              </a:rPr>
              <a:t>at </a:t>
            </a:r>
            <a:r>
              <a:rPr lang="en-US" altLang="en-US" sz="2800" i="1" u="sng" dirty="0">
                <a:solidFill>
                  <a:schemeClr val="bg1"/>
                </a:solidFill>
                <a:latin typeface="Arial" panose="020B0604020202020204" pitchFamily="34" charset="0"/>
                <a:cs typeface="Arial" panose="020B0604020202020204" pitchFamily="34" charset="0"/>
              </a:rPr>
              <a:t>“less than 1%” </a:t>
            </a:r>
            <a:r>
              <a:rPr lang="en-US" altLang="en-US" sz="2800" i="1" dirty="0">
                <a:solidFill>
                  <a:schemeClr val="bg1"/>
                </a:solidFill>
                <a:latin typeface="Arial" panose="020B0604020202020204" pitchFamily="34" charset="0"/>
                <a:cs typeface="Arial" panose="020B0604020202020204" pitchFamily="34" charset="0"/>
              </a:rPr>
              <a:t>—  Additionally,</a:t>
            </a:r>
            <a:r>
              <a:rPr lang="en-US" altLang="en-US" sz="2800" dirty="0">
                <a:solidFill>
                  <a:schemeClr val="bg1"/>
                </a:solidFill>
                <a:latin typeface="Arial" panose="020B0604020202020204" pitchFamily="34" charset="0"/>
                <a:cs typeface="Arial" panose="020B0604020202020204" pitchFamily="34" charset="0"/>
              </a:rPr>
              <a:t> </a:t>
            </a:r>
            <a:endParaRPr lang="en-US" altLang="en-US" sz="2800" i="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56E2016-C1DA-6367-C80F-BD1A368574C5}"/>
              </a:ext>
            </a:extLst>
          </p:cNvPr>
          <p:cNvSpPr txBox="1"/>
          <p:nvPr/>
        </p:nvSpPr>
        <p:spPr>
          <a:xfrm>
            <a:off x="0" y="3896870"/>
            <a:ext cx="7459416" cy="1815882"/>
          </a:xfrm>
          <a:prstGeom prst="rect">
            <a:avLst/>
          </a:prstGeom>
          <a:noFill/>
        </p:spPr>
        <p:txBody>
          <a:bodyPr wrap="square">
            <a:spAutoFit/>
          </a:bodyPr>
          <a:lstStyle/>
          <a:p>
            <a:endParaRPr lang="en-US" altLang="en-US" sz="2800" dirty="0">
              <a:solidFill>
                <a:schemeClr val="bg1"/>
              </a:solidFill>
              <a:latin typeface="Arial" panose="020B0604020202020204" pitchFamily="34" charset="0"/>
              <a:cs typeface="Arial" panose="020B0604020202020204" pitchFamily="34" charset="0"/>
            </a:endParaRPr>
          </a:p>
          <a:p>
            <a:r>
              <a:rPr lang="en-US" altLang="en-US" sz="2800" i="1" dirty="0">
                <a:solidFill>
                  <a:schemeClr val="bg1"/>
                </a:solidFill>
                <a:latin typeface="Arial" panose="020B0604020202020204" pitchFamily="34" charset="0"/>
                <a:cs typeface="Arial" panose="020B0604020202020204" pitchFamily="34" charset="0"/>
              </a:rPr>
              <a:t>...Many ship captains are averse to </a:t>
            </a:r>
          </a:p>
          <a:p>
            <a:r>
              <a:rPr lang="en-US" altLang="en-US" sz="2800" i="1" dirty="0">
                <a:solidFill>
                  <a:schemeClr val="bg1"/>
                </a:solidFill>
                <a:latin typeface="Arial" panose="020B0604020202020204" pitchFamily="34" charset="0"/>
                <a:cs typeface="Arial" panose="020B0604020202020204" pitchFamily="34" charset="0"/>
              </a:rPr>
              <a:t>the delays and prying that can </a:t>
            </a:r>
          </a:p>
          <a:p>
            <a:r>
              <a:rPr lang="en-US" altLang="en-US" sz="2800" i="1" dirty="0">
                <a:solidFill>
                  <a:schemeClr val="bg1"/>
                </a:solidFill>
                <a:latin typeface="Arial" panose="020B0604020202020204" pitchFamily="34" charset="0"/>
                <a:cs typeface="Arial" panose="020B0604020202020204" pitchFamily="34" charset="0"/>
              </a:rPr>
              <a:t>come with a police investigation!</a:t>
            </a:r>
            <a:endParaRPr lang="en-US" sz="2800" i="1" dirty="0">
              <a:solidFill>
                <a:schemeClr val="bg1"/>
              </a:solidFill>
            </a:endParaRPr>
          </a:p>
        </p:txBody>
      </p:sp>
      <p:sp>
        <p:nvSpPr>
          <p:cNvPr id="24" name="TextBox 23">
            <a:extLst>
              <a:ext uri="{FF2B5EF4-FFF2-40B4-BE49-F238E27FC236}">
                <a16:creationId xmlns:a16="http://schemas.microsoft.com/office/drawing/2014/main" id="{46A3BCCF-723A-D481-8223-E215B39A1C12}"/>
              </a:ext>
            </a:extLst>
          </p:cNvPr>
          <p:cNvSpPr txBox="1"/>
          <p:nvPr/>
        </p:nvSpPr>
        <p:spPr>
          <a:xfrm>
            <a:off x="7118819" y="3694421"/>
            <a:ext cx="4657917" cy="1200329"/>
          </a:xfrm>
          <a:prstGeom prst="rect">
            <a:avLst/>
          </a:prstGeom>
          <a:noFill/>
        </p:spPr>
        <p:txBody>
          <a:bodyPr wrap="square" rtlCol="0">
            <a:spAutoFit/>
          </a:bodyPr>
          <a:lstStyle/>
          <a:p>
            <a:r>
              <a:rPr lang="en-US" dirty="0"/>
              <a:t>            </a:t>
            </a:r>
            <a:r>
              <a:rPr lang="en-US" sz="3600" b="1" dirty="0">
                <a:solidFill>
                  <a:schemeClr val="bg1"/>
                </a:solidFill>
                <a:latin typeface="Arial" panose="020B0604020202020204" pitchFamily="34" charset="0"/>
                <a:cs typeface="Arial" panose="020B0604020202020204" pitchFamily="34" charset="0"/>
              </a:rPr>
              <a:t>New York Times</a:t>
            </a:r>
          </a:p>
          <a:p>
            <a:r>
              <a:rPr lang="en-US" sz="3600" b="1" dirty="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July 2015...</a:t>
            </a:r>
          </a:p>
        </p:txBody>
      </p:sp>
      <p:sp>
        <p:nvSpPr>
          <p:cNvPr id="26" name="TextBox 25">
            <a:extLst>
              <a:ext uri="{FF2B5EF4-FFF2-40B4-BE49-F238E27FC236}">
                <a16:creationId xmlns:a16="http://schemas.microsoft.com/office/drawing/2014/main" id="{8D0CFEA1-209E-DA81-548D-6CC447965FA5}"/>
              </a:ext>
            </a:extLst>
          </p:cNvPr>
          <p:cNvSpPr txBox="1"/>
          <p:nvPr/>
        </p:nvSpPr>
        <p:spPr>
          <a:xfrm>
            <a:off x="71597" y="473158"/>
            <a:ext cx="12289423" cy="1077218"/>
          </a:xfrm>
          <a:prstGeom prst="rect">
            <a:avLst/>
          </a:prstGeom>
          <a:noFill/>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...Exposed the lack of effective regulations to control crimes on the High Seas, saying...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84" y="1017502"/>
            <a:ext cx="5926777" cy="1456267"/>
          </a:xfrm>
        </p:spPr>
        <p:txBody>
          <a:bodyPr>
            <a:noAutofit/>
          </a:bodyPr>
          <a:lstStyle/>
          <a:p>
            <a:r>
              <a:rPr lang="en-US" sz="4400" dirty="0">
                <a:latin typeface="Arial" panose="020B0604020202020204" pitchFamily="34" charset="0"/>
                <a:cs typeface="Arial" panose="020B0604020202020204" pitchFamily="34" charset="0"/>
              </a:rPr>
              <a:t>So </a:t>
            </a:r>
            <a:r>
              <a:rPr sz="4400" dirty="0">
                <a:latin typeface="Arial" panose="020B0604020202020204" pitchFamily="34" charset="0"/>
                <a:cs typeface="Arial" panose="020B0604020202020204" pitchFamily="34" charset="0"/>
              </a:rPr>
              <a:t>What Is ICV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Doing about These things?</a:t>
            </a:r>
            <a:endParaRPr sz="4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71161" y="3558662"/>
            <a:ext cx="10131425" cy="3649133"/>
          </a:xfrm>
        </p:spPr>
        <p:txBody>
          <a:bodyPr/>
          <a:lstStyle/>
          <a:p>
            <a:r>
              <a:rPr sz="2400" dirty="0">
                <a:latin typeface="Arial" panose="020B0604020202020204" pitchFamily="34" charset="0"/>
                <a:cs typeface="Arial" panose="020B0604020202020204" pitchFamily="34" charset="0"/>
              </a:rPr>
              <a:t>- Pushing for enforceable legislation like </a:t>
            </a: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the </a:t>
            </a:r>
            <a:r>
              <a:rPr sz="2400" dirty="0">
                <a:latin typeface="Arial" panose="020B0604020202020204" pitchFamily="34" charset="0"/>
                <a:cs typeface="Arial" panose="020B0604020202020204" pitchFamily="34" charset="0"/>
              </a:rPr>
              <a:t>CVSSA</a:t>
            </a:r>
            <a:r>
              <a:rPr lang="en-US" sz="2400" dirty="0">
                <a:latin typeface="Arial" panose="020B0604020202020204" pitchFamily="34" charset="0"/>
                <a:cs typeface="Arial" panose="020B0604020202020204" pitchFamily="34" charset="0"/>
              </a:rPr>
              <a:t> and the CPPA</a:t>
            </a:r>
            <a:endParaRPr sz="2400" dirty="0">
              <a:latin typeface="Arial" panose="020B0604020202020204" pitchFamily="34" charset="0"/>
              <a:cs typeface="Arial" panose="020B0604020202020204" pitchFamily="34" charset="0"/>
            </a:endParaRPr>
          </a:p>
          <a:p>
            <a:r>
              <a:rPr sz="2400" dirty="0">
                <a:latin typeface="Arial" panose="020B0604020202020204" pitchFamily="34" charset="0"/>
                <a:cs typeface="Arial" panose="020B0604020202020204" pitchFamily="34" charset="0"/>
              </a:rPr>
              <a:t>- Supporting survivors and families</a:t>
            </a:r>
          </a:p>
          <a:p>
            <a:r>
              <a:rPr sz="2400" dirty="0">
                <a:latin typeface="Arial" panose="020B0604020202020204" pitchFamily="34" charset="0"/>
                <a:cs typeface="Arial" panose="020B0604020202020204" pitchFamily="34" charset="0"/>
              </a:rPr>
              <a:t>- Raising public awareness and </a:t>
            </a: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media advocacy</a:t>
            </a:r>
          </a:p>
        </p:txBody>
      </p:sp>
      <p:pic>
        <p:nvPicPr>
          <p:cNvPr id="8" name="Picture 7" descr="A large billboards on a city street&#10;&#10;AI-generated content may be incorrect.">
            <a:extLst>
              <a:ext uri="{FF2B5EF4-FFF2-40B4-BE49-F238E27FC236}">
                <a16:creationId xmlns:a16="http://schemas.microsoft.com/office/drawing/2014/main" id="{7B797CCE-30B7-1996-50E6-41213907CC5B}"/>
              </a:ext>
            </a:extLst>
          </p:cNvPr>
          <p:cNvPicPr>
            <a:picLocks noChangeAspect="1"/>
          </p:cNvPicPr>
          <p:nvPr/>
        </p:nvPicPr>
        <p:blipFill>
          <a:blip r:embed="rId3"/>
          <a:stretch>
            <a:fillRect/>
          </a:stretch>
        </p:blipFill>
        <p:spPr>
          <a:xfrm>
            <a:off x="0" y="3740725"/>
            <a:ext cx="6018028" cy="3117276"/>
          </a:xfrm>
          <a:prstGeom prst="rect">
            <a:avLst/>
          </a:prstGeom>
        </p:spPr>
      </p:pic>
      <p:pic>
        <p:nvPicPr>
          <p:cNvPr id="6" name="Picture 5" descr="A group of people posing for a photo&#10;&#10;AI-generated content may be incorrect.">
            <a:extLst>
              <a:ext uri="{FF2B5EF4-FFF2-40B4-BE49-F238E27FC236}">
                <a16:creationId xmlns:a16="http://schemas.microsoft.com/office/drawing/2014/main" id="{19FF7ACD-F2FF-C11A-C645-E062F791A17E}"/>
              </a:ext>
            </a:extLst>
          </p:cNvPr>
          <p:cNvPicPr>
            <a:picLocks noChangeAspect="1"/>
          </p:cNvPicPr>
          <p:nvPr/>
        </p:nvPicPr>
        <p:blipFill>
          <a:blip r:embed="rId4"/>
          <a:stretch>
            <a:fillRect/>
          </a:stretch>
        </p:blipFill>
        <p:spPr>
          <a:xfrm>
            <a:off x="6096000" y="-249454"/>
            <a:ext cx="6096000" cy="3990181"/>
          </a:xfrm>
          <a:prstGeom prst="rect">
            <a:avLst/>
          </a:prstGeom>
        </p:spPr>
      </p:pic>
      <p:pic>
        <p:nvPicPr>
          <p:cNvPr id="4" name="Picture 3" descr="A group of people posing for a photo&#10;&#10;AI-generated content may be incorrect.">
            <a:extLst>
              <a:ext uri="{FF2B5EF4-FFF2-40B4-BE49-F238E27FC236}">
                <a16:creationId xmlns:a16="http://schemas.microsoft.com/office/drawing/2014/main" id="{6610B6FA-A61D-5979-D0CB-D7F78E490CA0}"/>
              </a:ext>
            </a:extLst>
          </p:cNvPr>
          <p:cNvPicPr>
            <a:picLocks noChangeAspect="1"/>
          </p:cNvPicPr>
          <p:nvPr/>
        </p:nvPicPr>
        <p:blipFill>
          <a:blip r:embed="rId4"/>
          <a:stretch>
            <a:fillRect/>
          </a:stretch>
        </p:blipFill>
        <p:spPr>
          <a:xfrm>
            <a:off x="6018028" y="-93972"/>
            <a:ext cx="6096000" cy="399018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47EB6BA5-307B-4420-911B-F4EA0423D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6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A3D8EAF-5B48-41BF-A451-905D5E620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8B3FFD25-0953-4586-B961-A47FDC115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lose-up of a white background&#10;&#10;AI-generated content may be incorrect.">
            <a:extLst>
              <a:ext uri="{FF2B5EF4-FFF2-40B4-BE49-F238E27FC236}">
                <a16:creationId xmlns:a16="http://schemas.microsoft.com/office/drawing/2014/main" id="{8E8E3355-3190-993B-010D-A34D0B7E5D68}"/>
              </a:ext>
            </a:extLst>
          </p:cNvPr>
          <p:cNvPicPr>
            <a:picLocks noChangeAspect="1"/>
          </p:cNvPicPr>
          <p:nvPr/>
        </p:nvPicPr>
        <p:blipFill>
          <a:blip r:embed="rId3"/>
          <a:stretch>
            <a:fillRect/>
          </a:stretch>
        </p:blipFill>
        <p:spPr>
          <a:xfrm>
            <a:off x="724338" y="1270659"/>
            <a:ext cx="6305854" cy="4597230"/>
          </a:xfrm>
          <a:prstGeom prst="rect">
            <a:avLst/>
          </a:prstGeom>
        </p:spPr>
      </p:pic>
      <p:pic>
        <p:nvPicPr>
          <p:cNvPr id="11" name="Picture 10" descr="A logo of a united states congress&#10;&#10;AI-generated content may be incorrect.">
            <a:extLst>
              <a:ext uri="{FF2B5EF4-FFF2-40B4-BE49-F238E27FC236}">
                <a16:creationId xmlns:a16="http://schemas.microsoft.com/office/drawing/2014/main" id="{0B22DA6B-EB5D-0741-19D4-91A6A2BF664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61769" y="1128099"/>
            <a:ext cx="4597230" cy="4597230"/>
          </a:xfrm>
          <a:prstGeom prst="rect">
            <a:avLst/>
          </a:prstGeom>
        </p:spPr>
      </p:pic>
    </p:spTree>
    <p:extLst>
      <p:ext uri="{BB962C8B-B14F-4D97-AF65-F5344CB8AC3E}">
        <p14:creationId xmlns:p14="http://schemas.microsoft.com/office/powerpoint/2010/main" val="214823281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CC0A99-F5E1-38C9-27AE-7AE3EDC56A4B}"/>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1361BA9B-8787-BA68-97B0-F44E7DD3B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3D513354-83DA-0153-45C0-F434F54EA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6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4A9C834-0017-A2A2-6FB9-1830F2597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590E7B3B-8DE5-7572-DD42-22234125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of a united states congress&#10;&#10;AI-generated content may be incorrect.">
            <a:extLst>
              <a:ext uri="{FF2B5EF4-FFF2-40B4-BE49-F238E27FC236}">
                <a16:creationId xmlns:a16="http://schemas.microsoft.com/office/drawing/2014/main" id="{20518C22-599F-5D0B-20C3-B4C459B5D4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92486" y="772058"/>
            <a:ext cx="2003851" cy="1816982"/>
          </a:xfrm>
          <a:prstGeom prst="rect">
            <a:avLst/>
          </a:prstGeom>
        </p:spPr>
      </p:pic>
      <p:sp>
        <p:nvSpPr>
          <p:cNvPr id="6" name="TextBox 5">
            <a:extLst>
              <a:ext uri="{FF2B5EF4-FFF2-40B4-BE49-F238E27FC236}">
                <a16:creationId xmlns:a16="http://schemas.microsoft.com/office/drawing/2014/main" id="{2CF3ED0B-7536-A8CC-5485-A8B0A9C864C7}"/>
              </a:ext>
            </a:extLst>
          </p:cNvPr>
          <p:cNvSpPr txBox="1"/>
          <p:nvPr/>
        </p:nvSpPr>
        <p:spPr>
          <a:xfrm>
            <a:off x="1217000" y="2670743"/>
            <a:ext cx="10331533" cy="3539430"/>
          </a:xfrm>
          <a:prstGeom prst="rect">
            <a:avLst/>
          </a:prstGeom>
          <a:noFill/>
        </p:spPr>
        <p:txBody>
          <a:bodyPr wrap="square">
            <a:spAutoFit/>
          </a:bodyPr>
          <a:lstStyle/>
          <a:p>
            <a:r>
              <a:rPr lang="en-US" sz="2800" b="0" i="0" dirty="0">
                <a:solidFill>
                  <a:srgbClr val="021B3C"/>
                </a:solidFill>
                <a:effectLst/>
                <a:latin typeface="DM Sans" pitchFamily="2" charset="77"/>
              </a:rPr>
              <a:t>[WASHINGTON, D.C.] – Today, U.S. Senator Richard Blumenthal (D-CT) and U.S. Representative Doris Matsui (D-CA) introduced the </a:t>
            </a:r>
            <a:r>
              <a:rPr lang="en-US" sz="2800" b="0" i="1" dirty="0">
                <a:solidFill>
                  <a:srgbClr val="FF0000"/>
                </a:solidFill>
                <a:effectLst/>
                <a:latin typeface="DM Sans" pitchFamily="2" charset="77"/>
              </a:rPr>
              <a:t>Cruise Passenger Protection Act</a:t>
            </a:r>
            <a:r>
              <a:rPr lang="en-US" sz="2800" b="0" i="0" dirty="0">
                <a:solidFill>
                  <a:srgbClr val="FF0000"/>
                </a:solidFill>
                <a:effectLst/>
                <a:latin typeface="DM Sans" pitchFamily="2" charset="77"/>
              </a:rPr>
              <a:t>, </a:t>
            </a:r>
            <a:r>
              <a:rPr lang="en-US" sz="2800" b="0" i="0" dirty="0">
                <a:solidFill>
                  <a:srgbClr val="021B3C"/>
                </a:solidFill>
                <a:effectLst/>
                <a:latin typeface="DM Sans" pitchFamily="2" charset="77"/>
              </a:rPr>
              <a:t>legislation to improve the safety and well-being of cruise ship travelers. The legislation, </a:t>
            </a:r>
            <a:r>
              <a:rPr lang="en-US" sz="2800" dirty="0">
                <a:latin typeface="DM Sans" pitchFamily="2" charset="77"/>
              </a:rPr>
              <a:t>known as </a:t>
            </a:r>
            <a:r>
              <a:rPr lang="en-US" sz="2800" dirty="0">
                <a:solidFill>
                  <a:srgbClr val="FF0000"/>
                </a:solidFill>
                <a:latin typeface="DM Sans" pitchFamily="2" charset="77"/>
              </a:rPr>
              <a:t>S. 2640 </a:t>
            </a:r>
            <a:r>
              <a:rPr lang="en-US" sz="2800" dirty="0">
                <a:latin typeface="DM Sans" pitchFamily="2" charset="77"/>
              </a:rPr>
              <a:t>and </a:t>
            </a:r>
            <a:r>
              <a:rPr lang="en-US" sz="2800" dirty="0">
                <a:solidFill>
                  <a:srgbClr val="FF0000"/>
                </a:solidFill>
                <a:latin typeface="DM Sans" pitchFamily="2" charset="77"/>
              </a:rPr>
              <a:t>H.R. 4857</a:t>
            </a:r>
            <a:r>
              <a:rPr lang="en-US" sz="2800" dirty="0">
                <a:latin typeface="DM Sans" pitchFamily="2" charset="77"/>
              </a:rPr>
              <a:t>, </a:t>
            </a:r>
            <a:r>
              <a:rPr lang="en-US" sz="2800" b="0" i="0" dirty="0">
                <a:solidFill>
                  <a:srgbClr val="021B3C"/>
                </a:solidFill>
                <a:effectLst/>
                <a:latin typeface="DM Sans" pitchFamily="2" charset="77"/>
              </a:rPr>
              <a:t>ensures that passengers are fully aware of their rights before they board the ship and provides them with a means of seeking recourse should their rights be violated.</a:t>
            </a:r>
            <a:r>
              <a:rPr lang="en-US" dirty="0"/>
              <a:t>!</a:t>
            </a:r>
            <a:endParaRPr lang="en-US" sz="2800" dirty="0"/>
          </a:p>
        </p:txBody>
      </p:sp>
    </p:spTree>
    <p:extLst>
      <p:ext uri="{BB962C8B-B14F-4D97-AF65-F5344CB8AC3E}">
        <p14:creationId xmlns:p14="http://schemas.microsoft.com/office/powerpoint/2010/main" val="322451722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BDDFC-8902-5233-7B40-18A0B3CF0080}"/>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ABEA08D6-8B67-6C46-CE7F-48226775FC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D33A12BB-3F14-79DF-333D-EFF688DE4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6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53C97D8-0F96-05B0-42C9-A826F1EEF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57248891-080A-6525-3721-BE8E0426F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0D87CB-B549-266A-9829-5492047CE9E3}"/>
              </a:ext>
            </a:extLst>
          </p:cNvPr>
          <p:cNvSpPr txBox="1"/>
          <p:nvPr/>
        </p:nvSpPr>
        <p:spPr>
          <a:xfrm>
            <a:off x="904895" y="2711199"/>
            <a:ext cx="10379033" cy="3416320"/>
          </a:xfrm>
          <a:prstGeom prst="rect">
            <a:avLst/>
          </a:prstGeom>
          <a:noFill/>
        </p:spPr>
        <p:txBody>
          <a:bodyPr wrap="square">
            <a:spAutoFit/>
          </a:bodyPr>
          <a:lstStyle/>
          <a:p>
            <a:pPr algn="just" fontAlgn="base">
              <a:buNone/>
            </a:pPr>
            <a:r>
              <a:rPr lang="en-US" sz="2800" b="0" i="0" dirty="0">
                <a:solidFill>
                  <a:srgbClr val="021B3C"/>
                </a:solidFill>
                <a:effectLst/>
                <a:latin typeface="DM Sans" pitchFamily="2" charset="77"/>
              </a:rPr>
              <a:t>In addition to informing passengers of their rights prior to booking a cruise, the </a:t>
            </a:r>
            <a:r>
              <a:rPr lang="en-US" sz="2800" b="0" i="1" u="sng" dirty="0">
                <a:solidFill>
                  <a:srgbClr val="FF0000"/>
                </a:solidFill>
                <a:effectLst/>
                <a:latin typeface="DM Sans" pitchFamily="2" charset="77"/>
              </a:rPr>
              <a:t>Cruise Passenger Protection Act</a:t>
            </a:r>
            <a:r>
              <a:rPr lang="en-US" sz="2800" b="0" i="0" u="sng" dirty="0">
                <a:solidFill>
                  <a:srgbClr val="FF0000"/>
                </a:solidFill>
                <a:effectLst/>
                <a:latin typeface="DM Sans" pitchFamily="2" charset="77"/>
              </a:rPr>
              <a:t> </a:t>
            </a:r>
            <a:r>
              <a:rPr lang="en-US" sz="2800" b="0" i="0" dirty="0">
                <a:solidFill>
                  <a:srgbClr val="021B3C"/>
                </a:solidFill>
                <a:effectLst/>
                <a:latin typeface="DM Sans" pitchFamily="2" charset="77"/>
              </a:rPr>
              <a:t>implements a number of measures to strengthen passenger safety, such as those that </a:t>
            </a:r>
            <a:r>
              <a:rPr lang="en-US" sz="2800" b="0" i="0" dirty="0">
                <a:solidFill>
                  <a:srgbClr val="FF0000"/>
                </a:solidFill>
                <a:effectLst/>
                <a:latin typeface="DM Sans" pitchFamily="2" charset="77"/>
              </a:rPr>
              <a:t>expand crime reporting and prevention, bolster enforcement measures for violations of the law, and improve medical standards</a:t>
            </a:r>
            <a:r>
              <a:rPr lang="en-US" sz="2400" b="0" i="0" dirty="0">
                <a:solidFill>
                  <a:srgbClr val="FF0000"/>
                </a:solidFill>
                <a:effectLst/>
                <a:latin typeface="DM Sans" pitchFamily="2" charset="77"/>
              </a:rPr>
              <a:t>.</a:t>
            </a:r>
          </a:p>
          <a:p>
            <a:pPr algn="just" fontAlgn="base">
              <a:buNone/>
            </a:pPr>
            <a:r>
              <a:rPr lang="en-US" sz="2400" b="0" i="0" dirty="0">
                <a:solidFill>
                  <a:srgbClr val="021B3C"/>
                </a:solidFill>
                <a:effectLst/>
                <a:latin typeface="DM Sans" pitchFamily="2" charset="77"/>
              </a:rPr>
              <a:t>The </a:t>
            </a:r>
            <a:r>
              <a:rPr lang="en-US" sz="2400" b="0" i="1" dirty="0">
                <a:solidFill>
                  <a:srgbClr val="021B3C"/>
                </a:solidFill>
                <a:effectLst/>
                <a:latin typeface="DM Sans" pitchFamily="2" charset="77"/>
              </a:rPr>
              <a:t>Cruise Passenger Protection Act</a:t>
            </a:r>
            <a:r>
              <a:rPr lang="en-US" sz="2400" b="0" i="0" dirty="0">
                <a:solidFill>
                  <a:srgbClr val="021B3C"/>
                </a:solidFill>
                <a:effectLst/>
                <a:latin typeface="DM Sans" pitchFamily="2" charset="77"/>
              </a:rPr>
              <a:t> is endorsed by the International Cruise Victims Association (ICV).</a:t>
            </a:r>
          </a:p>
        </p:txBody>
      </p:sp>
      <p:pic>
        <p:nvPicPr>
          <p:cNvPr id="2" name="Picture 1" descr="A logo of a united states congress&#10;&#10;AI-generated content may be incorrect.">
            <a:extLst>
              <a:ext uri="{FF2B5EF4-FFF2-40B4-BE49-F238E27FC236}">
                <a16:creationId xmlns:a16="http://schemas.microsoft.com/office/drawing/2014/main" id="{780F9661-DFF3-0AF5-B2C9-43296FE717E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92486" y="772058"/>
            <a:ext cx="2003851" cy="1816982"/>
          </a:xfrm>
          <a:prstGeom prst="rect">
            <a:avLst/>
          </a:prstGeom>
        </p:spPr>
      </p:pic>
    </p:spTree>
    <p:extLst>
      <p:ext uri="{BB962C8B-B14F-4D97-AF65-F5344CB8AC3E}">
        <p14:creationId xmlns:p14="http://schemas.microsoft.com/office/powerpoint/2010/main" val="378601264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05EBCC-6D1E-7FB9-C3F0-564658993703}"/>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227615B6-2F2F-1F56-018C-EFDF3996A4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96831835-3D89-8133-9EA4-52306E579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6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31783-E38A-3DE2-EC9D-0691A2CF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F984E7C-99F9-B89A-20AA-C76E5BCDD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6B623CA-20A9-C8A2-BCD0-8A88682BB17E}"/>
              </a:ext>
            </a:extLst>
          </p:cNvPr>
          <p:cNvSpPr txBox="1"/>
          <p:nvPr/>
        </p:nvSpPr>
        <p:spPr>
          <a:xfrm>
            <a:off x="726695" y="984766"/>
            <a:ext cx="10542988" cy="5632311"/>
          </a:xfrm>
          <a:prstGeom prst="rect">
            <a:avLst/>
          </a:prstGeom>
          <a:noFill/>
        </p:spPr>
        <p:txBody>
          <a:bodyPr wrap="square">
            <a:spAutoFit/>
          </a:bodyPr>
          <a:lstStyle/>
          <a:p>
            <a:pPr algn="just" fontAlgn="base">
              <a:buNone/>
            </a:pPr>
            <a:r>
              <a:rPr lang="en-US" sz="2400" b="1" i="0" dirty="0">
                <a:solidFill>
                  <a:srgbClr val="021B3C"/>
                </a:solidFill>
                <a:effectLst/>
                <a:latin typeface="DM Sans" pitchFamily="2" charset="77"/>
              </a:rPr>
              <a:t>“The ICV strongly supports the newly reintroduced legislation aimed at protecting the safety, dignity, and fundamental rights of cruise ship passengers. </a:t>
            </a:r>
            <a:r>
              <a:rPr lang="en-US" sz="2400" b="1" i="0" dirty="0">
                <a:solidFill>
                  <a:srgbClr val="FF0000"/>
                </a:solidFill>
                <a:effectLst/>
                <a:latin typeface="DM Sans" pitchFamily="2" charset="77"/>
              </a:rPr>
              <a:t>Recent events </a:t>
            </a:r>
            <a:r>
              <a:rPr lang="en-US" sz="2400" b="1" i="0" dirty="0">
                <a:solidFill>
                  <a:srgbClr val="021B3C"/>
                </a:solidFill>
                <a:effectLst/>
                <a:latin typeface="DM Sans" pitchFamily="2" charset="77"/>
              </a:rPr>
              <a:t>have once again </a:t>
            </a:r>
            <a:r>
              <a:rPr lang="en-US" sz="2400" b="1" i="0" dirty="0">
                <a:solidFill>
                  <a:srgbClr val="FF0000"/>
                </a:solidFill>
                <a:effectLst/>
                <a:latin typeface="DM Sans" pitchFamily="2" charset="77"/>
              </a:rPr>
              <a:t>brought to light the cruise industry’s systemic failure to prevent and respond appropriately to crimes, accidents, medical emergencies, and other life-threatening incidents at sea.</a:t>
            </a:r>
            <a:r>
              <a:rPr lang="en-US" sz="2400" b="1" i="0" dirty="0">
                <a:solidFill>
                  <a:srgbClr val="021B3C"/>
                </a:solidFill>
                <a:effectLst/>
                <a:latin typeface="DM Sans" pitchFamily="2" charset="77"/>
              </a:rPr>
              <a:t> Survivors and families too often </a:t>
            </a:r>
            <a:r>
              <a:rPr lang="en-US" sz="2400" b="1" i="0" dirty="0">
                <a:solidFill>
                  <a:srgbClr val="FF0000"/>
                </a:solidFill>
                <a:effectLst/>
                <a:latin typeface="DM Sans" pitchFamily="2" charset="77"/>
              </a:rPr>
              <a:t>find themselves navigating trauma, uncertainty, and institutional silence—with little or no access to justice. </a:t>
            </a:r>
            <a:r>
              <a:rPr lang="en-US" sz="2400" b="1" i="0" dirty="0">
                <a:solidFill>
                  <a:srgbClr val="021B3C"/>
                </a:solidFill>
                <a:effectLst/>
                <a:latin typeface="DM Sans" pitchFamily="2" charset="77"/>
              </a:rPr>
              <a:t>We call on all Members of Congress to support this critical legislation and </a:t>
            </a:r>
            <a:r>
              <a:rPr lang="en-US" sz="2400" b="1" i="0" u="sng" dirty="0">
                <a:solidFill>
                  <a:srgbClr val="FF0000"/>
                </a:solidFill>
                <a:effectLst/>
                <a:latin typeface="DM Sans" pitchFamily="2" charset="77"/>
              </a:rPr>
              <a:t>stand with the victims, survivors, and families who are asking only for protection, justice, and accountability,” </a:t>
            </a:r>
          </a:p>
          <a:p>
            <a:pPr algn="just" fontAlgn="base">
              <a:buNone/>
            </a:pPr>
            <a:endParaRPr lang="en-US" sz="2400" b="1" dirty="0">
              <a:solidFill>
                <a:srgbClr val="021B3C"/>
              </a:solidFill>
              <a:latin typeface="DM Sans" pitchFamily="2" charset="77"/>
            </a:endParaRPr>
          </a:p>
          <a:p>
            <a:pPr algn="just" fontAlgn="base">
              <a:buNone/>
            </a:pPr>
            <a:r>
              <a:rPr lang="en-US" sz="2400" b="0" i="0" dirty="0">
                <a:solidFill>
                  <a:srgbClr val="021B3C"/>
                </a:solidFill>
                <a:effectLst/>
                <a:latin typeface="DM Sans" pitchFamily="2" charset="77"/>
              </a:rPr>
              <a:t>said Jamie Barnett, Laurie Dishman, and Georgia Ananias of ICV.</a:t>
            </a:r>
          </a:p>
          <a:p>
            <a:pPr>
              <a:buNone/>
            </a:pPr>
            <a:br>
              <a:rPr lang="en-US" sz="2400" dirty="0"/>
            </a:br>
            <a:endParaRPr lang="en-US" sz="2400" dirty="0"/>
          </a:p>
        </p:txBody>
      </p:sp>
    </p:spTree>
    <p:extLst>
      <p:ext uri="{BB962C8B-B14F-4D97-AF65-F5344CB8AC3E}">
        <p14:creationId xmlns:p14="http://schemas.microsoft.com/office/powerpoint/2010/main" val="6265966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uise ship in the water&#10;&#10;AI-generated content may be incorrect.">
            <a:extLst>
              <a:ext uri="{FF2B5EF4-FFF2-40B4-BE49-F238E27FC236}">
                <a16:creationId xmlns:a16="http://schemas.microsoft.com/office/drawing/2014/main" id="{B22DD813-0640-6454-E2C0-89D28E31239E}"/>
              </a:ext>
            </a:extLst>
          </p:cNvPr>
          <p:cNvPicPr>
            <a:picLocks noChangeAspect="1"/>
          </p:cNvPicPr>
          <p:nvPr/>
        </p:nvPicPr>
        <p:blipFill>
          <a:blip r:embed="rId2"/>
          <a:stretch>
            <a:fillRect/>
          </a:stretch>
        </p:blipFill>
        <p:spPr>
          <a:xfrm>
            <a:off x="558140" y="0"/>
            <a:ext cx="11281559" cy="6858000"/>
          </a:xfrm>
          <a:prstGeom prst="rect">
            <a:avLst/>
          </a:prstGeom>
        </p:spPr>
      </p:pic>
    </p:spTree>
    <p:extLst>
      <p:ext uri="{BB962C8B-B14F-4D97-AF65-F5344CB8AC3E}">
        <p14:creationId xmlns:p14="http://schemas.microsoft.com/office/powerpoint/2010/main" val="127861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CED4-9BD6-306A-1932-1FF18A67C541}"/>
              </a:ext>
            </a:extLst>
          </p:cNvPr>
          <p:cNvSpPr>
            <a:spLocks noGrp="1"/>
          </p:cNvSpPr>
          <p:nvPr>
            <p:ph type="title"/>
          </p:nvPr>
        </p:nvSpPr>
        <p:spPr>
          <a:xfrm>
            <a:off x="7865806" y="643463"/>
            <a:ext cx="3706762" cy="1608124"/>
          </a:xfrm>
        </p:spPr>
        <p:txBody>
          <a:bodyPr>
            <a:normAutofit/>
          </a:bodyPr>
          <a:lstStyle/>
          <a:p>
            <a:r>
              <a:rPr lang="en-US" dirty="0"/>
              <a:t>     </a:t>
            </a:r>
          </a:p>
        </p:txBody>
      </p:sp>
      <p:pic>
        <p:nvPicPr>
          <p:cNvPr id="8" name="Content Placeholder 7" descr="A person in a pink dress&#10;&#10;AI-generated content may be incorrect.">
            <a:extLst>
              <a:ext uri="{FF2B5EF4-FFF2-40B4-BE49-F238E27FC236}">
                <a16:creationId xmlns:a16="http://schemas.microsoft.com/office/drawing/2014/main" id="{03C0F8C9-F7EA-F994-9BAE-251417EB531D}"/>
              </a:ext>
            </a:extLst>
          </p:cNvPr>
          <p:cNvPicPr>
            <a:picLocks noChangeAspect="1"/>
          </p:cNvPicPr>
          <p:nvPr/>
        </p:nvPicPr>
        <p:blipFill>
          <a:blip r:embed="rId4"/>
          <a:srcRect t="1497" r="-2" b="38121"/>
          <a:stretch>
            <a:fillRect/>
          </a:stretch>
        </p:blipFill>
        <p:spPr>
          <a:xfrm>
            <a:off x="0" y="0"/>
            <a:ext cx="7552924" cy="6858000"/>
          </a:xfrm>
          <a:prstGeom prst="rect">
            <a:avLst/>
          </a:prstGeom>
        </p:spPr>
      </p:pic>
      <p:sp>
        <p:nvSpPr>
          <p:cNvPr id="12" name="Content Placeholder 11">
            <a:extLst>
              <a:ext uri="{FF2B5EF4-FFF2-40B4-BE49-F238E27FC236}">
                <a16:creationId xmlns:a16="http://schemas.microsoft.com/office/drawing/2014/main" id="{E34224C0-9BF6-93A2-102A-7470E41AF762}"/>
              </a:ext>
            </a:extLst>
          </p:cNvPr>
          <p:cNvSpPr>
            <a:spLocks noGrp="1"/>
          </p:cNvSpPr>
          <p:nvPr>
            <p:ph idx="1"/>
          </p:nvPr>
        </p:nvSpPr>
        <p:spPr>
          <a:xfrm>
            <a:off x="8178668" y="1289685"/>
            <a:ext cx="3706762" cy="3972232"/>
          </a:xfrm>
        </p:spPr>
        <p:txBody>
          <a:bodyPr>
            <a:normAutofit/>
          </a:bodyPr>
          <a:lstStyle/>
          <a:p>
            <a:pPr marL="0" indent="0">
              <a:buNone/>
            </a:pPr>
            <a:r>
              <a:rPr lang="en-US" sz="3600" dirty="0">
                <a:latin typeface="Arial" panose="020B0604020202020204" pitchFamily="34" charset="0"/>
                <a:cs typeface="Arial" panose="020B0604020202020204" pitchFamily="34" charset="0"/>
              </a:rPr>
              <a:t>Ashley Barnett</a:t>
            </a:r>
          </a:p>
          <a:p>
            <a:pPr marL="0" indent="0">
              <a:buNone/>
            </a:pPr>
            <a:r>
              <a:rPr lang="en-US" sz="3600" dirty="0">
                <a:latin typeface="Arial" panose="020B0604020202020204" pitchFamily="34" charset="0"/>
                <a:cs typeface="Arial" panose="020B0604020202020204" pitchFamily="34" charset="0"/>
              </a:rPr>
              <a:t>   1980-2005</a:t>
            </a:r>
          </a:p>
        </p:txBody>
      </p:sp>
    </p:spTree>
    <p:extLst>
      <p:ext uri="{BB962C8B-B14F-4D97-AF65-F5344CB8AC3E}">
        <p14:creationId xmlns:p14="http://schemas.microsoft.com/office/powerpoint/2010/main" val="394819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7B455-C3B5-3845-A4AF-6934278D8FB6}"/>
            </a:ext>
          </a:extLst>
        </p:cNvPr>
        <p:cNvGrpSpPr/>
        <p:nvPr/>
      </p:nvGrpSpPr>
      <p:grpSpPr>
        <a:xfrm>
          <a:off x="0" y="0"/>
          <a:ext cx="0" cy="0"/>
          <a:chOff x="0" y="0"/>
          <a:chExt cx="0" cy="0"/>
        </a:xfrm>
      </p:grpSpPr>
      <p:pic>
        <p:nvPicPr>
          <p:cNvPr id="4" name="Picture 3" descr="A person standing on a deck of a cruise ship&#10;&#10;AI-generated content may be incorrect.">
            <a:extLst>
              <a:ext uri="{FF2B5EF4-FFF2-40B4-BE49-F238E27FC236}">
                <a16:creationId xmlns:a16="http://schemas.microsoft.com/office/drawing/2014/main" id="{AB193527-ACFA-0FB4-BA87-E54267846A15}"/>
              </a:ext>
            </a:extLst>
          </p:cNvPr>
          <p:cNvPicPr>
            <a:picLocks noChangeAspect="1"/>
          </p:cNvPicPr>
          <p:nvPr/>
        </p:nvPicPr>
        <p:blipFill>
          <a:blip r:embed="rId2"/>
          <a:stretch>
            <a:fillRect/>
          </a:stretch>
        </p:blipFill>
        <p:spPr>
          <a:xfrm>
            <a:off x="0" y="-1"/>
            <a:ext cx="12192000" cy="6982691"/>
          </a:xfrm>
          <a:prstGeom prst="rect">
            <a:avLst/>
          </a:prstGeom>
        </p:spPr>
      </p:pic>
    </p:spTree>
    <p:extLst>
      <p:ext uri="{BB962C8B-B14F-4D97-AF65-F5344CB8AC3E}">
        <p14:creationId xmlns:p14="http://schemas.microsoft.com/office/powerpoint/2010/main" val="507155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www.internationalcruisevictims.org/publishImages/LatestMemberStories~Larry_and_Christy_Hammer~~element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10" y="2703332"/>
            <a:ext cx="1986312" cy="15321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internationalcruisevictims.org/LatestMemberStories/Christina_Ric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8629" y="2160560"/>
            <a:ext cx="1892214" cy="18922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www.internationalcruisevictims.org/LatestMemberStories/Hunte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7015" y="2303186"/>
            <a:ext cx="1414584" cy="21862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www.internationalcruisevictims.org/publishImages/LatestMemberStories~A_Mothers_Perspective~~element29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6715" y="5111896"/>
            <a:ext cx="1199226" cy="158470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www.internationalcruisevictims.org/Images/Amy_Bradley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481" y="5057775"/>
            <a:ext cx="137160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www.internationalcruisevictims.org/publishImages/LatestMemberStories~Blake_Kepley~~element29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84" y="4178580"/>
            <a:ext cx="1203218" cy="236372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On May 15, 2006 our son/brother, Daniel DiPiero, boarded the cruise ship Royal Caribbean Mariner of the Seas for what was intended to be a vacation of a lifetim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3051" y="5170407"/>
            <a:ext cx="1314450" cy="164271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On May 15, 2006 our son/brother, Daniel DiPiero, boarded the cruise ship Royal Caribbean Mariner of the Seas for what was intended to be a vacation of a lifetime.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8587" y="4715396"/>
            <a:ext cx="131445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First, let me tell you about my father, Richard Liffridge. Dad was a warm and compassionate man who loved us dearly. I received the most devastating phone call from my brother, Phil, telling me there had been a fire on the ship and Dad didn’t make i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1197" y="2189591"/>
            <a:ext cx="1892214" cy="198960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s://www.internationalcruisevictims.org/Images/Lynsay_OBrie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6415" y="4724921"/>
            <a:ext cx="990600" cy="139324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ttps://www.internationalcruisevictims.org/Images/elizabeth_steven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93787" y="402454"/>
            <a:ext cx="1603007" cy="124747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100" name="Picture 28" descr="https://www.internationalcruisevictims.org/Images/george_jennifer_smith.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837" y="2660255"/>
            <a:ext cx="14287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https://www.internationalcruisevictims.org/Images/Mindy_Jordan_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52954" y="3526356"/>
            <a:ext cx="1249239" cy="2046168"/>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https://www.internationalcruisevictims.org/Images/Angelo_Faliva_1a.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8066" y="1955899"/>
            <a:ext cx="131445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Ashley Barnet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95984" y="5630463"/>
            <a:ext cx="1469020" cy="1258785"/>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John Dresp November 16, 2005 On November 16, 2005, my wife Winifred, brother John and I, along with 47 other passengers, left the Norwegian Dream by a catamaran operated by Discovery Divers for snorkeling at the Belize barrier reef. "/>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08095" y="4724921"/>
            <a:ext cx="1381125" cy="19716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50626" y="185677"/>
            <a:ext cx="7963593"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We Do What We Do for those who have been harmed and for those we have loved and lost; by speaking out on their behalf, especially those who no longer have a voice, we work and strive for justice for </a:t>
            </a:r>
            <a:r>
              <a:rPr lang="en-US" sz="2400" b="1" dirty="0">
                <a:latin typeface="Arial" panose="020B0604020202020204" pitchFamily="34" charset="0"/>
                <a:cs typeface="Arial" panose="020B0604020202020204" pitchFamily="34" charset="0"/>
              </a:rPr>
              <a:t>them</a:t>
            </a:r>
            <a:r>
              <a:rPr lang="en-US" sz="2400" dirty="0">
                <a:latin typeface="Arial" panose="020B0604020202020204" pitchFamily="34" charset="0"/>
                <a:cs typeface="Arial" panose="020B0604020202020204" pitchFamily="34" charset="0"/>
              </a:rPr>
              <a:t> with hope that our efforts will prevent our stories from becoming your story. </a:t>
            </a:r>
          </a:p>
        </p:txBody>
      </p:sp>
      <p:sp>
        <p:nvSpPr>
          <p:cNvPr id="4" name="TextBox 3"/>
          <p:cNvSpPr txBox="1"/>
          <p:nvPr/>
        </p:nvSpPr>
        <p:spPr>
          <a:xfrm>
            <a:off x="3954844" y="4320858"/>
            <a:ext cx="3923607" cy="707886"/>
          </a:xfrm>
          <a:prstGeom prst="rect">
            <a:avLst/>
          </a:prstGeom>
          <a:noFill/>
        </p:spPr>
        <p:txBody>
          <a:bodyPr wrap="square" rtlCol="0">
            <a:spAutoFit/>
          </a:bodyPr>
          <a:lstStyle/>
          <a:p>
            <a:r>
              <a:rPr lang="en-US" sz="4000" dirty="0">
                <a:latin typeface="Algerian" panose="04020705040A02060702" pitchFamily="82" charset="0"/>
              </a:rPr>
              <a:t>LOST AT SEA</a:t>
            </a:r>
          </a:p>
        </p:txBody>
      </p:sp>
      <p:pic>
        <p:nvPicPr>
          <p:cNvPr id="2" name="Picture 1">
            <a:extLst>
              <a:ext uri="{FF2B5EF4-FFF2-40B4-BE49-F238E27FC236}">
                <a16:creationId xmlns:a16="http://schemas.microsoft.com/office/drawing/2014/main" id="{29C12D8A-D3C9-0271-AF97-1A041B4BC9D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0031" y="129213"/>
            <a:ext cx="1696749" cy="233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1412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uise ship in the water&#10;&#10;AI-generated content may be incorrect.">
            <a:extLst>
              <a:ext uri="{FF2B5EF4-FFF2-40B4-BE49-F238E27FC236}">
                <a16:creationId xmlns:a16="http://schemas.microsoft.com/office/drawing/2014/main" id="{1A974B01-9AD5-3B40-00DB-A81A683FDF80}"/>
              </a:ext>
            </a:extLst>
          </p:cNvPr>
          <p:cNvPicPr>
            <a:picLocks noChangeAspect="1"/>
          </p:cNvPicPr>
          <p:nvPr/>
        </p:nvPicPr>
        <p:blipFill>
          <a:blip r:embed="rId2"/>
          <a:stretch>
            <a:fillRect/>
          </a:stretch>
        </p:blipFill>
        <p:spPr>
          <a:xfrm>
            <a:off x="0" y="1"/>
            <a:ext cx="13110358" cy="6858000"/>
          </a:xfrm>
          <a:prstGeom prst="rect">
            <a:avLst/>
          </a:prstGeom>
        </p:spPr>
      </p:pic>
      <p:pic>
        <p:nvPicPr>
          <p:cNvPr id="2" name="Picture 1">
            <a:extLst>
              <a:ext uri="{FF2B5EF4-FFF2-40B4-BE49-F238E27FC236}">
                <a16:creationId xmlns:a16="http://schemas.microsoft.com/office/drawing/2014/main" id="{E8D24080-42A5-2D88-C7A1-11569E14555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2866"/>
            <a:ext cx="13110358" cy="85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1518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4A8332-6151-481A-9DEC-D3D2FA1A2A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Content Placeholder 4" descr="A large cruise ship sinking in the water&#10;&#10;AI-generated content may be incorrect.">
            <a:extLst>
              <a:ext uri="{FF2B5EF4-FFF2-40B4-BE49-F238E27FC236}">
                <a16:creationId xmlns:a16="http://schemas.microsoft.com/office/drawing/2014/main" id="{06A7C8FA-3210-74E2-2AF2-E2CB11756CCD}"/>
              </a:ext>
            </a:extLst>
          </p:cNvPr>
          <p:cNvPicPr>
            <a:picLocks noChangeAspect="1"/>
          </p:cNvPicPr>
          <p:nvPr/>
        </p:nvPicPr>
        <p:blipFill>
          <a:blip r:embed="rId4"/>
          <a:srcRect t="14400" r="2" b="13044"/>
          <a:stretch>
            <a:fillRect/>
          </a:stretch>
        </p:blipFill>
        <p:spPr>
          <a:xfrm>
            <a:off x="6172863" y="72124"/>
            <a:ext cx="6095980" cy="3012720"/>
          </a:xfrm>
          <a:prstGeom prst="rect">
            <a:avLst/>
          </a:prstGeom>
        </p:spPr>
      </p:pic>
      <p:pic>
        <p:nvPicPr>
          <p:cNvPr id="3" name="Picture 2" descr="A person and person standing at a podium&#10;&#10;AI-generated content may be incorrect.">
            <a:extLst>
              <a:ext uri="{FF2B5EF4-FFF2-40B4-BE49-F238E27FC236}">
                <a16:creationId xmlns:a16="http://schemas.microsoft.com/office/drawing/2014/main" id="{6089F3D9-09CA-12BD-6F7E-BF0CCB3FCD62}"/>
              </a:ext>
            </a:extLst>
          </p:cNvPr>
          <p:cNvPicPr>
            <a:picLocks noChangeAspect="1"/>
          </p:cNvPicPr>
          <p:nvPr/>
        </p:nvPicPr>
        <p:blipFill>
          <a:blip r:embed="rId5"/>
          <a:srcRect t="1368" b="46545"/>
          <a:stretch>
            <a:fillRect/>
          </a:stretch>
        </p:blipFill>
        <p:spPr>
          <a:xfrm>
            <a:off x="-1590" y="3084844"/>
            <a:ext cx="6096000" cy="3773155"/>
          </a:xfrm>
          <a:prstGeom prst="rect">
            <a:avLst/>
          </a:prstGeom>
        </p:spPr>
      </p:pic>
      <p:pic>
        <p:nvPicPr>
          <p:cNvPr id="12" name="Picture 11">
            <a:extLst>
              <a:ext uri="{FF2B5EF4-FFF2-40B4-BE49-F238E27FC236}">
                <a16:creationId xmlns:a16="http://schemas.microsoft.com/office/drawing/2014/main" id="{E0AB2594-705B-413E-BEA1-F234E611C2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590" y="1786"/>
            <a:ext cx="12188825" cy="6856214"/>
          </a:xfrm>
          <a:prstGeom prst="rect">
            <a:avLst/>
          </a:prstGeom>
        </p:spPr>
      </p:pic>
      <p:sp>
        <p:nvSpPr>
          <p:cNvPr id="2" name="Title 1">
            <a:extLst>
              <a:ext uri="{FF2B5EF4-FFF2-40B4-BE49-F238E27FC236}">
                <a16:creationId xmlns:a16="http://schemas.microsoft.com/office/drawing/2014/main" id="{753D1D08-D688-AA4F-065C-B800417803F8}"/>
              </a:ext>
            </a:extLst>
          </p:cNvPr>
          <p:cNvSpPr>
            <a:spLocks noGrp="1"/>
          </p:cNvSpPr>
          <p:nvPr>
            <p:ph type="title"/>
          </p:nvPr>
        </p:nvSpPr>
        <p:spPr>
          <a:xfrm>
            <a:off x="6749560" y="2999247"/>
            <a:ext cx="4340225" cy="2421464"/>
          </a:xfrm>
        </p:spPr>
        <p:txBody>
          <a:bodyPr vert="horz" lIns="91440" tIns="45720" rIns="91440" bIns="45720" rtlCol="0" anchor="b">
            <a:normAutofit/>
          </a:bodyPr>
          <a:lstStyle/>
          <a:p>
            <a:pPr algn="r">
              <a:lnSpc>
                <a:spcPct val="90000"/>
              </a:lnSpc>
            </a:pPr>
            <a:r>
              <a:rPr lang="en-US" sz="3200" dirty="0">
                <a:latin typeface="Arial" panose="020B0604020202020204" pitchFamily="34" charset="0"/>
                <a:cs typeface="Arial" panose="020B0604020202020204" pitchFamily="34" charset="0"/>
              </a:rPr>
              <a:t>...survived the sinking of the Costa Concordia</a:t>
            </a:r>
          </a:p>
        </p:txBody>
      </p:sp>
      <p:cxnSp>
        <p:nvCxnSpPr>
          <p:cNvPr id="14" name="Straight Connector 13">
            <a:extLst>
              <a:ext uri="{FF2B5EF4-FFF2-40B4-BE49-F238E27FC236}">
                <a16:creationId xmlns:a16="http://schemas.microsoft.com/office/drawing/2014/main" id="{677AD3A3-97A0-47D2-8AFD-128BC4523C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733"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CDDFDDB7-CFC5-407D-8F52-656C64543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2611819"/>
            <a:ext cx="6087381"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 name="TextBox 5">
            <a:extLst>
              <a:ext uri="{FF2B5EF4-FFF2-40B4-BE49-F238E27FC236}">
                <a16:creationId xmlns:a16="http://schemas.microsoft.com/office/drawing/2014/main" id="{22360A53-9043-6DE0-A255-6E615B5CB848}"/>
              </a:ext>
            </a:extLst>
          </p:cNvPr>
          <p:cNvSpPr txBox="1"/>
          <p:nvPr/>
        </p:nvSpPr>
        <p:spPr>
          <a:xfrm>
            <a:off x="316523" y="704349"/>
            <a:ext cx="5377492" cy="1569660"/>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GEORGIA ANANAIS AND HER FAMILY TELL HOW THEY.....</a:t>
            </a:r>
            <a:endParaRPr lang="en-US" sz="3200" dirty="0"/>
          </a:p>
        </p:txBody>
      </p:sp>
    </p:spTree>
    <p:extLst>
      <p:ext uri="{BB962C8B-B14F-4D97-AF65-F5344CB8AC3E}">
        <p14:creationId xmlns:p14="http://schemas.microsoft.com/office/powerpoint/2010/main" val="362683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1995" y="2182891"/>
            <a:ext cx="7659584" cy="1612490"/>
          </a:xfrm>
        </p:spPr>
        <p:txBody>
          <a:bodyPr>
            <a:normAutofit/>
          </a:bodyPr>
          <a:lstStyle/>
          <a:p>
            <a:r>
              <a:rPr lang="en-US"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Why and How Did ICV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come to exist?  </a:t>
            </a:r>
          </a:p>
        </p:txBody>
      </p:sp>
      <p:pic>
        <p:nvPicPr>
          <p:cNvPr id="1026" name="Picture 2" descr="young David facing imposing Goliath from behind, slingshot in hand against misty battlefield backdrop">
            <a:extLst>
              <a:ext uri="{FF2B5EF4-FFF2-40B4-BE49-F238E27FC236}">
                <a16:creationId xmlns:a16="http://schemas.microsoft.com/office/drawing/2014/main" id="{87B2DCD7-4A81-AEFD-7B39-25886D6DC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631" r="25302"/>
          <a:stretch>
            <a:fillRect/>
          </a:stretch>
        </p:blipFill>
        <p:spPr bwMode="auto">
          <a:xfrm>
            <a:off x="20" y="975"/>
            <a:ext cx="4167246"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line going up&#10;&#10;AI-generated content may be incorrect.">
            <a:extLst>
              <a:ext uri="{FF2B5EF4-FFF2-40B4-BE49-F238E27FC236}">
                <a16:creationId xmlns:a16="http://schemas.microsoft.com/office/drawing/2014/main" id="{A156A2C6-265B-8497-7C74-10CE7455C6B9}"/>
              </a:ext>
            </a:extLst>
          </p:cNvPr>
          <p:cNvPicPr>
            <a:picLocks noChangeAspect="1"/>
          </p:cNvPicPr>
          <p:nvPr/>
        </p:nvPicPr>
        <p:blipFill>
          <a:blip r:embed="rId2"/>
          <a:stretch>
            <a:fillRect/>
          </a:stretch>
        </p:blipFill>
        <p:spPr>
          <a:xfrm>
            <a:off x="336927" y="291402"/>
            <a:ext cx="11518146" cy="5546690"/>
          </a:xfrm>
          <a:prstGeom prst="rect">
            <a:avLst/>
          </a:prstGeom>
        </p:spPr>
      </p:pic>
      <p:sp>
        <p:nvSpPr>
          <p:cNvPr id="4" name="TextBox 3">
            <a:extLst>
              <a:ext uri="{FF2B5EF4-FFF2-40B4-BE49-F238E27FC236}">
                <a16:creationId xmlns:a16="http://schemas.microsoft.com/office/drawing/2014/main" id="{08941DF1-1A89-6C0C-88EF-A413A38F1F70}"/>
              </a:ext>
            </a:extLst>
          </p:cNvPr>
          <p:cNvSpPr txBox="1"/>
          <p:nvPr/>
        </p:nvSpPr>
        <p:spPr>
          <a:xfrm>
            <a:off x="1185021" y="5986251"/>
            <a:ext cx="982195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Chart showing growth from 12 mil passengers in 2010 to 38 mil in 2025</a:t>
            </a:r>
          </a:p>
        </p:txBody>
      </p:sp>
    </p:spTree>
    <p:extLst>
      <p:ext uri="{BB962C8B-B14F-4D97-AF65-F5344CB8AC3E}">
        <p14:creationId xmlns:p14="http://schemas.microsoft.com/office/powerpoint/2010/main" val="60865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CA97-5A41-C7CC-8A66-0BCD28BFB084}"/>
              </a:ext>
            </a:extLst>
          </p:cNvPr>
          <p:cNvSpPr>
            <a:spLocks noGrp="1"/>
          </p:cNvSpPr>
          <p:nvPr>
            <p:ph type="title"/>
          </p:nvPr>
        </p:nvSpPr>
        <p:spPr>
          <a:xfrm>
            <a:off x="1647702" y="0"/>
            <a:ext cx="10131425" cy="1456267"/>
          </a:xfrm>
        </p:spPr>
        <p:txBody>
          <a:bodyPr>
            <a:normAutofit/>
          </a:bodyPr>
          <a:lstStyle/>
          <a:p>
            <a:r>
              <a:rPr lang="en-US" sz="4000" dirty="0">
                <a:latin typeface="Algerian" pitchFamily="82" charset="77"/>
              </a:rPr>
              <a:t>The Mission of ICV is Threefold:</a:t>
            </a:r>
            <a:br>
              <a:rPr lang="en-US" sz="4000" dirty="0">
                <a:latin typeface="Algerian" pitchFamily="82" charset="77"/>
              </a:rPr>
            </a:br>
            <a:endParaRPr lang="en-US" sz="4000" dirty="0"/>
          </a:p>
        </p:txBody>
      </p:sp>
      <p:graphicFrame>
        <p:nvGraphicFramePr>
          <p:cNvPr id="10" name="Content Placeholder 2">
            <a:extLst>
              <a:ext uri="{FF2B5EF4-FFF2-40B4-BE49-F238E27FC236}">
                <a16:creationId xmlns:a16="http://schemas.microsoft.com/office/drawing/2014/main" id="{0D408E25-7419-8993-3DAE-FB66FAFA6569}"/>
              </a:ext>
            </a:extLst>
          </p:cNvPr>
          <p:cNvGraphicFramePr>
            <a:graphicFrameLocks noGrp="1"/>
          </p:cNvGraphicFramePr>
          <p:nvPr>
            <p:ph idx="1"/>
          </p:nvPr>
        </p:nvGraphicFramePr>
        <p:xfrm>
          <a:off x="109640" y="0"/>
          <a:ext cx="11905788" cy="6381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8">
            <a:extLst>
              <a:ext uri="{FF2B5EF4-FFF2-40B4-BE49-F238E27FC236}">
                <a16:creationId xmlns:a16="http://schemas.microsoft.com/office/drawing/2014/main" id="{11A6777D-A40F-A7F0-1EF7-8D7883639038}"/>
              </a:ext>
            </a:extLst>
          </p:cNvPr>
          <p:cNvGrpSpPr>
            <a:grpSpLocks/>
          </p:cNvGrpSpPr>
          <p:nvPr/>
        </p:nvGrpSpPr>
        <p:grpSpPr bwMode="auto">
          <a:xfrm>
            <a:off x="109640" y="6056243"/>
            <a:ext cx="11905788" cy="708510"/>
            <a:chOff x="0" y="0"/>
            <a:chExt cx="5760" cy="316"/>
          </a:xfrm>
        </p:grpSpPr>
        <p:sp>
          <p:nvSpPr>
            <p:cNvPr id="5" name="Rectangle 4">
              <a:extLst>
                <a:ext uri="{FF2B5EF4-FFF2-40B4-BE49-F238E27FC236}">
                  <a16:creationId xmlns:a16="http://schemas.microsoft.com/office/drawing/2014/main" id="{1F982DF2-A2FA-BCA4-E3E4-A8079BA45658}"/>
                </a:ext>
              </a:extLst>
            </p:cNvPr>
            <p:cNvSpPr>
              <a:spLocks/>
            </p:cNvSpPr>
            <p:nvPr/>
          </p:nvSpPr>
          <p:spPr bwMode="auto">
            <a:xfrm>
              <a:off x="0" y="0"/>
              <a:ext cx="5760" cy="316"/>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1200">
                  <a:solidFill>
                    <a:srgbClr val="FFFFFF"/>
                  </a:solidFill>
                  <a:latin typeface="Gill Sans" charset="0"/>
                  <a:cs typeface="ヒラギノ角ゴ ProN W3" charset="0"/>
                  <a:sym typeface="Gill Sans" charset="0"/>
                </a:defRPr>
              </a:lvl1pPr>
              <a:lvl2pPr marL="742950" indent="-285750" eaLnBrk="0" hangingPunct="0">
                <a:defRPr sz="1200">
                  <a:solidFill>
                    <a:srgbClr val="FFFFFF"/>
                  </a:solidFill>
                  <a:latin typeface="Gill Sans" charset="0"/>
                  <a:cs typeface="ヒラギノ角ゴ ProN W3" charset="0"/>
                  <a:sym typeface="Gill Sans" charset="0"/>
                </a:defRPr>
              </a:lvl2pPr>
              <a:lvl3pPr marL="1143000" indent="-228600" eaLnBrk="0" hangingPunct="0">
                <a:defRPr sz="1200">
                  <a:solidFill>
                    <a:srgbClr val="FFFFFF"/>
                  </a:solidFill>
                  <a:latin typeface="Gill Sans" charset="0"/>
                  <a:cs typeface="ヒラギノ角ゴ ProN W3" charset="0"/>
                  <a:sym typeface="Gill Sans" charset="0"/>
                </a:defRPr>
              </a:lvl3pPr>
              <a:lvl4pPr marL="1600200" indent="-228600" eaLnBrk="0" hangingPunct="0">
                <a:defRPr sz="1200">
                  <a:solidFill>
                    <a:srgbClr val="FFFFFF"/>
                  </a:solidFill>
                  <a:latin typeface="Gill Sans" charset="0"/>
                  <a:cs typeface="ヒラギノ角ゴ ProN W3" charset="0"/>
                  <a:sym typeface="Gill Sans" charset="0"/>
                </a:defRPr>
              </a:lvl4pPr>
              <a:lvl5pPr marL="2057400" indent="-228600" eaLnBrk="0" hangingPunct="0">
                <a:defRPr sz="1200">
                  <a:solidFill>
                    <a:srgbClr val="FFFFFF"/>
                  </a:solidFill>
                  <a:latin typeface="Gill Sans" charset="0"/>
                  <a:cs typeface="ヒラギノ角ゴ ProN W3" charset="0"/>
                  <a:sym typeface="Gill Sans" charset="0"/>
                </a:defRPr>
              </a:lvl5pPr>
              <a:lvl6pPr marL="2514600" indent="-228600" eaLnBrk="0" fontAlgn="base" hangingPunct="0">
                <a:spcBef>
                  <a:spcPct val="0"/>
                </a:spcBef>
                <a:spcAft>
                  <a:spcPct val="0"/>
                </a:spcAft>
                <a:defRPr sz="1200">
                  <a:solidFill>
                    <a:srgbClr val="FFFFFF"/>
                  </a:solidFill>
                  <a:latin typeface="Gill Sans" charset="0"/>
                  <a:cs typeface="ヒラギノ角ゴ ProN W3" charset="0"/>
                  <a:sym typeface="Gill Sans" charset="0"/>
                </a:defRPr>
              </a:lvl6pPr>
              <a:lvl7pPr marL="2971800" indent="-228600" eaLnBrk="0" fontAlgn="base" hangingPunct="0">
                <a:spcBef>
                  <a:spcPct val="0"/>
                </a:spcBef>
                <a:spcAft>
                  <a:spcPct val="0"/>
                </a:spcAft>
                <a:defRPr sz="1200">
                  <a:solidFill>
                    <a:srgbClr val="FFFFFF"/>
                  </a:solidFill>
                  <a:latin typeface="Gill Sans" charset="0"/>
                  <a:cs typeface="ヒラギノ角ゴ ProN W3" charset="0"/>
                  <a:sym typeface="Gill Sans" charset="0"/>
                </a:defRPr>
              </a:lvl7pPr>
              <a:lvl8pPr marL="3429000" indent="-228600" eaLnBrk="0" fontAlgn="base" hangingPunct="0">
                <a:spcBef>
                  <a:spcPct val="0"/>
                </a:spcBef>
                <a:spcAft>
                  <a:spcPct val="0"/>
                </a:spcAft>
                <a:defRPr sz="1200">
                  <a:solidFill>
                    <a:srgbClr val="FFFFFF"/>
                  </a:solidFill>
                  <a:latin typeface="Gill Sans" charset="0"/>
                  <a:cs typeface="ヒラギノ角ゴ ProN W3" charset="0"/>
                  <a:sym typeface="Gill Sans" charset="0"/>
                </a:defRPr>
              </a:lvl8pPr>
              <a:lvl9pPr marL="3886200" indent="-228600" eaLnBrk="0" fontAlgn="base" hangingPunct="0">
                <a:spcBef>
                  <a:spcPct val="0"/>
                </a:spcBef>
                <a:spcAft>
                  <a:spcPct val="0"/>
                </a:spcAft>
                <a:defRPr sz="1200">
                  <a:solidFill>
                    <a:srgbClr val="FFFFFF"/>
                  </a:solidFill>
                  <a:latin typeface="Gill Sans" charset="0"/>
                  <a:cs typeface="ヒラギノ角ゴ ProN W3" charset="0"/>
                  <a:sym typeface="Gill Sans" charset="0"/>
                </a:defRPr>
              </a:lvl9pPr>
            </a:lstStyle>
            <a:p>
              <a:pPr eaLnBrk="1" hangingPunct="1"/>
              <a:endParaRPr lang="en-US" altLang="en-US"/>
            </a:p>
          </p:txBody>
        </p:sp>
        <p:pic>
          <p:nvPicPr>
            <p:cNvPr id="6" name="Picture 5">
              <a:extLst>
                <a:ext uri="{FF2B5EF4-FFF2-40B4-BE49-F238E27FC236}">
                  <a16:creationId xmlns:a16="http://schemas.microsoft.com/office/drawing/2014/main" id="{48F86C2E-1DCB-C0C7-D7F5-AB0B9A1FC6C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760"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extLst>
      <p:ext uri="{BB962C8B-B14F-4D97-AF65-F5344CB8AC3E}">
        <p14:creationId xmlns:p14="http://schemas.microsoft.com/office/powerpoint/2010/main" val="313761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63FE6D-D78E-1C63-C98B-B8B2CF7547EE}"/>
              </a:ext>
            </a:extLst>
          </p:cNvPr>
          <p:cNvSpPr txBox="1"/>
          <p:nvPr/>
        </p:nvSpPr>
        <p:spPr>
          <a:xfrm>
            <a:off x="685801" y="609600"/>
            <a:ext cx="10131425" cy="1456267"/>
          </a:xfrm>
          <a:prstGeom prst="rect">
            <a:avLst/>
          </a:prstGeom>
        </p:spPr>
        <p:txBody>
          <a:bodyPr vert="horz" lIns="91440" tIns="45720" rIns="91440" bIns="45720" rtlCol="0" anchor="ctr">
            <a:normAutofit/>
          </a:bodyPr>
          <a:lstStyle/>
          <a:p>
            <a:pPr>
              <a:spcBef>
                <a:spcPct val="0"/>
              </a:spcBef>
              <a:spcAft>
                <a:spcPts val="600"/>
              </a:spcAft>
            </a:pPr>
            <a:r>
              <a:rPr lang="en-US" sz="4800" cap="all" dirty="0">
                <a:ln w="3175" cmpd="sng">
                  <a:noFill/>
                </a:ln>
                <a:latin typeface="Arial" panose="020B0604020202020204" pitchFamily="34" charset="0"/>
                <a:ea typeface="+mj-ea"/>
                <a:cs typeface="Arial" panose="020B0604020202020204" pitchFamily="34" charset="0"/>
              </a:rPr>
              <a:t>What we discovered</a:t>
            </a:r>
          </a:p>
        </p:txBody>
      </p:sp>
      <p:graphicFrame>
        <p:nvGraphicFramePr>
          <p:cNvPr id="5" name="Content Placeholder 2">
            <a:extLst>
              <a:ext uri="{FF2B5EF4-FFF2-40B4-BE49-F238E27FC236}">
                <a16:creationId xmlns:a16="http://schemas.microsoft.com/office/drawing/2014/main" id="{64E134EF-091C-3067-30B3-60850477D4C0}"/>
              </a:ext>
            </a:extLst>
          </p:cNvPr>
          <p:cNvGraphicFramePr>
            <a:graphicFrameLocks noGrp="1"/>
          </p:cNvGraphicFramePr>
          <p:nvPr>
            <p:ph idx="1"/>
            <p:extLst>
              <p:ext uri="{D42A27DB-BD31-4B8C-83A1-F6EECF244321}">
                <p14:modId xmlns:p14="http://schemas.microsoft.com/office/powerpoint/2010/main" val="2703730459"/>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12779-71A1-EECA-EBC1-612CA6501490}"/>
              </a:ext>
            </a:extLst>
          </p:cNvPr>
          <p:cNvSpPr>
            <a:spLocks noGrp="1"/>
          </p:cNvSpPr>
          <p:nvPr>
            <p:ph type="title"/>
          </p:nvPr>
        </p:nvSpPr>
        <p:spPr>
          <a:xfrm>
            <a:off x="-278784" y="-1084128"/>
            <a:ext cx="11757813" cy="1456267"/>
          </a:xfrm>
        </p:spPr>
        <p:txBody>
          <a:bodyPr>
            <a:normAutofit fontScale="90000"/>
          </a:bodyPr>
          <a:lstStyle/>
          <a:p>
            <a:pPr marL="571500" indent="-571500">
              <a:buFont typeface="Arial" panose="020B0604020202020204" pitchFamily="34" charset="0"/>
              <a:buChar char="•"/>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Cruise Vessel Security and Safety Act </a:t>
            </a:r>
            <a:r>
              <a:rPr lang="en-US" dirty="0">
                <a:latin typeface="Arial" panose="020B0604020202020204" pitchFamily="34" charset="0"/>
                <a:cs typeface="Arial" panose="020B0604020202020204" pitchFamily="34" charset="0"/>
              </a:rPr>
              <a:t>of</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of 2010</a:t>
            </a:r>
            <a:r>
              <a:rPr lang="en-US" dirty="0"/>
              <a:t>                           </a:t>
            </a:r>
            <a:br>
              <a:rPr lang="en-US" dirty="0"/>
            </a:br>
            <a:r>
              <a:rPr lang="en-US" sz="2700" dirty="0">
                <a:latin typeface="Arial" panose="020B0604020202020204" pitchFamily="34" charset="0"/>
                <a:cs typeface="Arial" panose="020B0604020202020204" pitchFamily="34" charset="0"/>
              </a:rPr>
              <a:t>is U.S. federal legislation designed to improve the security and safety of passengers and crew on cruise ships. Signed into law by President Obama. the Act introduced a range of measures that cruise ships must implement to comply with the new standards.</a:t>
            </a:r>
            <a:br>
              <a:rPr lang="en-US" sz="2700" dirty="0">
                <a:latin typeface="Arial" panose="020B0604020202020204" pitchFamily="34" charset="0"/>
                <a:cs typeface="Arial" panose="020B0604020202020204" pitchFamily="34" charset="0"/>
              </a:rPr>
            </a:br>
            <a:br>
              <a:rPr lang="en-US" dirty="0"/>
            </a:br>
            <a:endParaRPr lang="en-US" dirty="0"/>
          </a:p>
        </p:txBody>
      </p:sp>
      <p:pic>
        <p:nvPicPr>
          <p:cNvPr id="11" name="Picture 5" descr="https://www.internationalcruisevictims.org/Photographs/PICT0157_sm.JPG">
            <a:extLst>
              <a:ext uri="{FF2B5EF4-FFF2-40B4-BE49-F238E27FC236}">
                <a16:creationId xmlns:a16="http://schemas.microsoft.com/office/drawing/2014/main" id="{C736BDC5-DE0D-976F-9B33-F871A5C3E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30" y="4010006"/>
            <a:ext cx="2986633" cy="23993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Picture 2" descr="Picture">
            <a:extLst>
              <a:ext uri="{FF2B5EF4-FFF2-40B4-BE49-F238E27FC236}">
                <a16:creationId xmlns:a16="http://schemas.microsoft.com/office/drawing/2014/main" id="{AB7B5D6D-117D-58C9-B62C-253C8FF6C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577" y="3767447"/>
            <a:ext cx="3616290" cy="2641941"/>
          </a:xfrm>
          <a:prstGeom prst="rect">
            <a:avLst/>
          </a:prstGeom>
          <a:noFill/>
          <a:effectLst>
            <a:softEdge rad="47382"/>
          </a:effectLst>
          <a:extLst>
            <a:ext uri="{909E8E84-426E-40DD-AFC4-6F175D3DCCD1}">
              <a14:hiddenFill xmlns:a14="http://schemas.microsoft.com/office/drawing/2010/main">
                <a:solidFill>
                  <a:srgbClr val="FFFFFF"/>
                </a:solidFill>
              </a14:hiddenFill>
            </a:ext>
          </a:extLst>
        </p:spPr>
      </p:pic>
      <p:pic>
        <p:nvPicPr>
          <p:cNvPr id="16" name="Picture 15" descr="A group of people posing for a photo&#10;&#10;AI-generated content may be incorrect.">
            <a:extLst>
              <a:ext uri="{FF2B5EF4-FFF2-40B4-BE49-F238E27FC236}">
                <a16:creationId xmlns:a16="http://schemas.microsoft.com/office/drawing/2014/main" id="{B8C3AC2C-4837-F75E-46A8-2D1AA8A37309}"/>
              </a:ext>
            </a:extLst>
          </p:cNvPr>
          <p:cNvPicPr>
            <a:picLocks noChangeAspect="1"/>
          </p:cNvPicPr>
          <p:nvPr/>
        </p:nvPicPr>
        <p:blipFill>
          <a:blip r:embed="rId6"/>
          <a:stretch>
            <a:fillRect/>
          </a:stretch>
        </p:blipFill>
        <p:spPr>
          <a:xfrm>
            <a:off x="8215081" y="4096538"/>
            <a:ext cx="2702486" cy="2193798"/>
          </a:xfrm>
          <a:prstGeom prst="rect">
            <a:avLst/>
          </a:prstGeom>
          <a:effectLst>
            <a:softEdge rad="225469"/>
          </a:effectLst>
        </p:spPr>
      </p:pic>
    </p:spTree>
    <p:extLst>
      <p:ext uri="{BB962C8B-B14F-4D97-AF65-F5344CB8AC3E}">
        <p14:creationId xmlns:p14="http://schemas.microsoft.com/office/powerpoint/2010/main" val="36822321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Celestial</Template>
  <TotalTime>20947</TotalTime>
  <Words>2341</Words>
  <Application>Microsoft Macintosh PowerPoint</Application>
  <PresentationFormat>Widescreen</PresentationFormat>
  <Paragraphs>141</Paragraphs>
  <Slides>32</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Algerian</vt:lpstr>
      <vt:lpstr>Aptos</vt:lpstr>
      <vt:lpstr>Arial</vt:lpstr>
      <vt:lpstr>Cabin</vt:lpstr>
      <vt:lpstr>Calibri</vt:lpstr>
      <vt:lpstr>Calibri Light</vt:lpstr>
      <vt:lpstr>DM Sans</vt:lpstr>
      <vt:lpstr>Wingdings 2</vt:lpstr>
      <vt:lpstr>Celestial</vt:lpstr>
      <vt:lpstr>Identifying the hidden dangers                             And             Subsequent Barriers</vt:lpstr>
      <vt:lpstr>Laurie Dishman  and  Best Friend Michelle</vt:lpstr>
      <vt:lpstr>     </vt:lpstr>
      <vt:lpstr>...survived the sinking of the Costa Concordia</vt:lpstr>
      <vt:lpstr>  Why and How Did ICV         come to exist?  </vt:lpstr>
      <vt:lpstr>PowerPoint Presentation</vt:lpstr>
      <vt:lpstr>The Mission of ICV is Threefold: </vt:lpstr>
      <vt:lpstr>PowerPoint Presentation</vt:lpstr>
      <vt:lpstr>          The Cruise Vessel Security and Safety Act of                                        of 2010                            is U.S. federal legislation designed to improve the security and safety of passengers and crew on cruise ships. Signed into law by President Obama. the Act introduced a range of measures that cruise ships must implement to comply with the new standards.  </vt:lpstr>
      <vt:lpstr>                the CVSSA includes  </vt:lpstr>
      <vt:lpstr>The #1 Crime committed on a cruise ship is                                sexual  assault</vt:lpstr>
      <vt:lpstr>Statistics show that alcohol was                     involved in....        62.5% of onboard assaults             36% of sexual assaults  While the data suggests that greater concern should exercised regarding responsible serving of Alcohol &amp; curtailing alcohol misuse, however most cruise lines have instead begun to offer “All you Can Drink” packages!                 </vt:lpstr>
      <vt:lpstr>Cruise Vessel Security and Safety Act also Includes...  </vt:lpstr>
      <vt:lpstr>PowerPoint Presentation</vt:lpstr>
      <vt:lpstr> Flags of Convenience Loopholes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High Seas            </vt:lpstr>
      <vt:lpstr>So What Is ICV   Doing about These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Jamie Barnett</cp:lastModifiedBy>
  <cp:revision>69</cp:revision>
  <dcterms:created xsi:type="dcterms:W3CDTF">2013-01-27T09:14:16Z</dcterms:created>
  <dcterms:modified xsi:type="dcterms:W3CDTF">2026-01-16T21:46:46Z</dcterms:modified>
  <cp:category/>
</cp:coreProperties>
</file>