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8" r:id="rId1"/>
  </p:sldMasterIdLst>
  <p:sldIdLst>
    <p:sldId id="266" r:id="rId2"/>
    <p:sldId id="256" r:id="rId3"/>
    <p:sldId id="274" r:id="rId4"/>
    <p:sldId id="281" r:id="rId5"/>
    <p:sldId id="273" r:id="rId6"/>
    <p:sldId id="267" r:id="rId7"/>
    <p:sldId id="263" r:id="rId8"/>
    <p:sldId id="268" r:id="rId9"/>
    <p:sldId id="269" r:id="rId10"/>
    <p:sldId id="270" r:id="rId11"/>
    <p:sldId id="257" r:id="rId12"/>
    <p:sldId id="271" r:id="rId13"/>
    <p:sldId id="282" r:id="rId14"/>
    <p:sldId id="283" r:id="rId15"/>
    <p:sldId id="264" r:id="rId16"/>
    <p:sldId id="277" r:id="rId17"/>
    <p:sldId id="265" r:id="rId18"/>
    <p:sldId id="259" r:id="rId19"/>
    <p:sldId id="275" r:id="rId20"/>
    <p:sldId id="284" r:id="rId21"/>
    <p:sldId id="258" r:id="rId22"/>
    <p:sldId id="285" r:id="rId23"/>
    <p:sldId id="286" r:id="rId24"/>
    <p:sldId id="287" r:id="rId25"/>
    <p:sldId id="278" r:id="rId26"/>
    <p:sldId id="280" r:id="rId27"/>
    <p:sldId id="279" r:id="rId28"/>
    <p:sldId id="288" r:id="rId29"/>
    <p:sldId id="276" r:id="rId30"/>
    <p:sldId id="28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nett, Jamie" initials="BJ" lastIdx="0" clrIdx="0">
    <p:extLst>
      <p:ext uri="{19B8F6BF-5375-455C-9EA6-DF929625EA0E}">
        <p15:presenceInfo xmlns:p15="http://schemas.microsoft.com/office/powerpoint/2012/main" userId="S-1-5-21-179055469-1527259188-5522801-4563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82" autoAdjust="0"/>
    <p:restoredTop sz="94660"/>
  </p:normalViewPr>
  <p:slideViewPr>
    <p:cSldViewPr snapToGrid="0">
      <p:cViewPr varScale="1">
        <p:scale>
          <a:sx n="87" d="100"/>
          <a:sy n="87" d="100"/>
        </p:scale>
        <p:origin x="208" y="10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5586B75A-687E-405C-8A0B-8D00578BA2C3}" type="datetimeFigureOut">
              <a:rPr lang="en-US" smtClean="0"/>
              <a:pPr/>
              <a:t>8/26/22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3945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8/26/22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964946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8/26/22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9076747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8/26/22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2612370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8/26/22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446628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8/26/22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980891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8/26/22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2141117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8/26/22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91913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t>8/26/22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13783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8/26/22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7425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8/26/22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879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8/26/22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7513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t>8/26/22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93286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t>8/26/22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3043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8/26/22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43693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6E2C9B-5FA2-460D-9BE7-B0812FC2A6FF}" type="datetimeFigureOut">
              <a:rPr lang="en-US" smtClean="0"/>
              <a:t>8/26/22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3173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8/26/22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17599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586B75A-687E-405C-8A0B-8D00578BA2C3}" type="datetimeFigureOut">
              <a:rPr lang="en-US" smtClean="0"/>
              <a:pPr/>
              <a:t>8/26/22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47487266"/>
      </p:ext>
    </p:extLst>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d6ff4de2-5369-5bce-9ab4-cf47a41ab43f@yahoo.com"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0.gi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6.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jpeg"/><Relationship Id="rId17" Type="http://schemas.openxmlformats.org/officeDocument/2006/relationships/image" Target="../media/image51.jpeg"/><Relationship Id="rId2" Type="http://schemas.openxmlformats.org/officeDocument/2006/relationships/image" Target="../media/image36.jpeg"/><Relationship Id="rId16"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5" Type="http://schemas.openxmlformats.org/officeDocument/2006/relationships/image" Target="../media/image4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 Id="rId14" Type="http://schemas.openxmlformats.org/officeDocument/2006/relationships/image" Target="../media/image48.jpeg"/></Relationships>
</file>

<file path=ppt/slides/_rels/slide18.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g"/><Relationship Id="rId7" Type="http://schemas.openxmlformats.org/officeDocument/2006/relationships/image" Target="../media/image57.jp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id:d6ff4de2-5369-5bce-9ab4-cf47a41ab43f@yahoo.com"/>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821502" y="814836"/>
            <a:ext cx="3985404" cy="373991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TextBox 2"/>
          <p:cNvSpPr txBox="1"/>
          <p:nvPr/>
        </p:nvSpPr>
        <p:spPr>
          <a:xfrm>
            <a:off x="2209605" y="5409004"/>
            <a:ext cx="7529804" cy="1015663"/>
          </a:xfrm>
          <a:prstGeom prst="rect">
            <a:avLst/>
          </a:prstGeom>
          <a:noFill/>
        </p:spPr>
        <p:txBody>
          <a:bodyPr wrap="square" rtlCol="0">
            <a:spAutoFit/>
          </a:bodyPr>
          <a:lstStyle/>
          <a:p>
            <a:r>
              <a:rPr lang="en-US" sz="2000" b="1" dirty="0">
                <a:solidFill>
                  <a:srgbClr val="FFC000"/>
                </a:solidFill>
              </a:rPr>
              <a:t>Dedicated to protecting and serving victims of crime and other tragic </a:t>
            </a:r>
          </a:p>
          <a:p>
            <a:r>
              <a:rPr lang="en-US" sz="2000" b="1" dirty="0">
                <a:solidFill>
                  <a:srgbClr val="FFC000"/>
                </a:solidFill>
              </a:rPr>
              <a:t>                                         events at sea</a:t>
            </a:r>
          </a:p>
          <a:p>
            <a:r>
              <a:rPr lang="en-US" sz="2000" b="1" dirty="0">
                <a:solidFill>
                  <a:srgbClr val="FFC000"/>
                </a:solidFill>
              </a:rPr>
              <a:t>                                          Since 2006</a:t>
            </a:r>
          </a:p>
        </p:txBody>
      </p:sp>
    </p:spTree>
    <p:extLst>
      <p:ext uri="{BB962C8B-B14F-4D97-AF65-F5344CB8AC3E}">
        <p14:creationId xmlns:p14="http://schemas.microsoft.com/office/powerpoint/2010/main" val="3650850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2">
            <a:duotone>
              <a:schemeClr val="bg2">
                <a:shade val="88000"/>
                <a:hueMod val="106000"/>
                <a:satMod val="140000"/>
                <a:lumMod val="54000"/>
              </a:schemeClr>
              <a:schemeClr val="bg2">
                <a:tint val="98000"/>
                <a:hueMod val="90000"/>
                <a:satMod val="150000"/>
                <a:lumMod val="160000"/>
              </a:schemeClr>
            </a:duotone>
            <a:extLst>
              <a:ext uri="{BEBA8EAE-BF5A-486C-A8C5-ECC9F3942E4B}">
                <a14:imgProps xmlns:a14="http://schemas.microsoft.com/office/drawing/2010/main">
                  <a14:imgLayer r:embed="rId3">
                    <a14:imgEffect>
                      <a14:artisticPhotocopy/>
                    </a14:imgEffect>
                  </a14:imgLayer>
                </a14:imgProps>
              </a:ext>
            </a:extLst>
          </a:blip>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78905" y="444001"/>
            <a:ext cx="1120565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Arial Unicode MS"/>
              </a:rPr>
              <a:t>In response to Rep. Matsui,</a:t>
            </a:r>
            <a:r>
              <a:rPr kumimoji="0" lang="en-US" altLang="en-US" sz="2400" b="1" i="0" u="none" strike="noStrike" cap="none" normalizeH="0" dirty="0">
                <a:ln>
                  <a:noFill/>
                </a:ln>
                <a:solidFill>
                  <a:srgbClr val="000000"/>
                </a:solidFill>
                <a:effectLst/>
                <a:latin typeface="Arial Unicode MS"/>
              </a:rPr>
              <a:t> </a:t>
            </a:r>
            <a:r>
              <a:rPr kumimoji="0" lang="en-US" altLang="en-US" sz="2400" b="1" i="0" u="none" strike="noStrike" cap="none" normalizeH="0" baseline="0" dirty="0">
                <a:ln>
                  <a:noFill/>
                </a:ln>
                <a:solidFill>
                  <a:srgbClr val="000000"/>
                </a:solidFill>
                <a:effectLst/>
                <a:latin typeface="Arial Unicode MS"/>
              </a:rPr>
              <a:t>Congresswoman</a:t>
            </a:r>
            <a:r>
              <a:rPr kumimoji="0" lang="en-US" altLang="en-US" sz="2400" b="1" i="0" u="none" strike="noStrike" cap="none" normalizeH="0" dirty="0">
                <a:ln>
                  <a:noFill/>
                </a:ln>
                <a:solidFill>
                  <a:srgbClr val="000000"/>
                </a:solidFill>
                <a:effectLst/>
                <a:latin typeface="Arial Unicode MS"/>
              </a:rPr>
              <a:t> Brown from the state of Florida offered this: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Baskerville Old Face" panose="02020602080505020303" pitchFamily="18" charset="0"/>
              </a:rPr>
              <a:t>“</a:t>
            </a:r>
            <a:r>
              <a:rPr kumimoji="0" lang="en-US" altLang="en-US" sz="2400" b="0" i="1" u="none" strike="noStrike" cap="none" normalizeH="0" baseline="0" dirty="0">
                <a:ln>
                  <a:noFill/>
                </a:ln>
                <a:solidFill>
                  <a:srgbClr val="000000"/>
                </a:solidFill>
                <a:effectLst/>
                <a:latin typeface="Baskerville Old Face" panose="02020602080505020303" pitchFamily="18" charset="0"/>
              </a:rPr>
              <a:t>The cruise industry is highly regulated by the State, Federal, and international laws. They ensure that their passengers are safe and have a sound, safe, and secure record</a:t>
            </a:r>
            <a:r>
              <a:rPr kumimoji="0" lang="en-US" altLang="en-US" sz="2400" b="0" i="1" u="none" strike="noStrike" cap="none" normalizeH="0" baseline="0" dirty="0">
                <a:ln>
                  <a:noFill/>
                </a:ln>
                <a:solidFill>
                  <a:schemeClr val="bg1">
                    <a:lumMod val="85000"/>
                    <a:lumOff val="15000"/>
                  </a:schemeClr>
                </a:solidFill>
                <a:effectLst/>
                <a:latin typeface="Baskerville Old Face" panose="02020602080505020303" pitchFamily="18" charset="0"/>
              </a:rPr>
              <a:t>.</a:t>
            </a:r>
            <a:r>
              <a:rPr lang="en-US" altLang="en-US" sz="2400" i="1" dirty="0">
                <a:solidFill>
                  <a:schemeClr val="bg1">
                    <a:lumMod val="85000"/>
                    <a:lumOff val="15000"/>
                  </a:schemeClr>
                </a:solidFill>
                <a:latin typeface="Baskerville Old Face" panose="02020602080505020303" pitchFamily="18" charset="0"/>
              </a:rPr>
              <a:t>”</a:t>
            </a:r>
            <a:endParaRPr kumimoji="0" lang="en-US" altLang="en-US" sz="2400" b="0" i="1" u="none" strike="noStrike" cap="none" normalizeH="0" baseline="0" dirty="0">
              <a:ln>
                <a:noFill/>
              </a:ln>
              <a:solidFill>
                <a:schemeClr val="bg1">
                  <a:lumMod val="85000"/>
                  <a:lumOff val="15000"/>
                </a:schemeClr>
              </a:solidFill>
              <a:effectLst/>
              <a:latin typeface="Baskerville Old Face" panose="02020602080505020303" pitchFamily="18" charset="0"/>
            </a:endParaRPr>
          </a:p>
        </p:txBody>
      </p:sp>
      <p:sp>
        <p:nvSpPr>
          <p:cNvPr id="3" name="Rectangle 2"/>
          <p:cNvSpPr>
            <a:spLocks noChangeArrowheads="1"/>
          </p:cNvSpPr>
          <p:nvPr/>
        </p:nvSpPr>
        <p:spPr bwMode="auto">
          <a:xfrm>
            <a:off x="34077" y="3146973"/>
            <a:ext cx="1167658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dirty="0">
                <a:ln>
                  <a:noFill/>
                </a:ln>
                <a:solidFill>
                  <a:srgbClr val="000000"/>
                </a:solidFill>
                <a:effectLst/>
                <a:latin typeface="Arial Unicode MS"/>
              </a:rPr>
              <a:t>“</a:t>
            </a:r>
            <a:r>
              <a:rPr kumimoji="0" lang="en-US" altLang="en-US" sz="2400" b="0" i="1" u="none" strike="noStrike" cap="none" normalizeH="0" baseline="0" dirty="0">
                <a:ln>
                  <a:noFill/>
                </a:ln>
                <a:solidFill>
                  <a:srgbClr val="000000"/>
                </a:solidFill>
                <a:effectLst/>
                <a:latin typeface="Baskerville Old Face" panose="02020602080505020303" pitchFamily="18" charset="0"/>
              </a:rPr>
              <a:t>Ms. Brown mentioned the safety of cruise ship activities and of an individual on a cruise ship versus major metropolitan areas. I have some of the actual statistics. One of the safest places in the world to be is on a cruise ship, and the statistics will prove it.</a:t>
            </a:r>
            <a:endParaRPr kumimoji="0" lang="en-US" altLang="en-US" sz="2400" b="0" i="1" u="none" strike="noStrike" cap="none" normalizeH="0" baseline="0" dirty="0">
              <a:ln>
                <a:noFill/>
              </a:ln>
              <a:solidFill>
                <a:schemeClr val="tx1"/>
              </a:solidFill>
              <a:effectLst/>
              <a:latin typeface="Baskerville Old Face" panose="02020602080505020303" pitchFamily="18" charset="0"/>
            </a:endParaRPr>
          </a:p>
        </p:txBody>
      </p:sp>
      <p:sp>
        <p:nvSpPr>
          <p:cNvPr id="4" name="Rectangle 3"/>
          <p:cNvSpPr>
            <a:spLocks noChangeArrowheads="1"/>
          </p:cNvSpPr>
          <p:nvPr/>
        </p:nvSpPr>
        <p:spPr bwMode="auto">
          <a:xfrm>
            <a:off x="34077" y="2253647"/>
            <a:ext cx="1202669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Arial Unicode MS"/>
              </a:rPr>
              <a:t>The Ranking Member of the full Committee on Transportation and Infrastructure,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Arial Unicode MS"/>
              </a:rPr>
              <a:t>Mr. Mica,</a:t>
            </a:r>
            <a:r>
              <a:rPr kumimoji="0" lang="en-US" altLang="en-US" sz="2400" b="1" i="0" u="none" strike="noStrike" cap="none" normalizeH="0" dirty="0">
                <a:ln>
                  <a:noFill/>
                </a:ln>
                <a:solidFill>
                  <a:srgbClr val="000000"/>
                </a:solidFill>
                <a:effectLst/>
                <a:latin typeface="Arial Unicode MS"/>
              </a:rPr>
              <a:t> also</a:t>
            </a:r>
            <a:r>
              <a:rPr kumimoji="0" lang="en-US" altLang="en-US" sz="2400" b="1" i="0" u="none" strike="noStrike" cap="none" normalizeH="0" baseline="0" dirty="0">
                <a:ln>
                  <a:noFill/>
                </a:ln>
                <a:solidFill>
                  <a:srgbClr val="000000"/>
                </a:solidFill>
                <a:effectLst/>
                <a:latin typeface="Arial Unicode MS"/>
              </a:rPr>
              <a:t> from Florida defended the cruise</a:t>
            </a:r>
            <a:r>
              <a:rPr kumimoji="0" lang="en-US" altLang="en-US" sz="2400" b="1" i="0" u="none" strike="noStrike" cap="none" normalizeH="0" dirty="0">
                <a:ln>
                  <a:noFill/>
                </a:ln>
                <a:solidFill>
                  <a:srgbClr val="000000"/>
                </a:solidFill>
                <a:effectLst/>
                <a:latin typeface="Arial Unicode MS"/>
              </a:rPr>
              <a:t> industry as well saying</a:t>
            </a:r>
            <a:r>
              <a:rPr kumimoji="0" lang="en-US" altLang="en-US" sz="2400" b="1" i="0" u="none" strike="noStrike" cap="none" normalizeH="0" baseline="0" dirty="0">
                <a:ln>
                  <a:noFill/>
                </a:ln>
                <a:solidFill>
                  <a:srgbClr val="000000"/>
                </a:solidFill>
                <a:effectLst/>
                <a:latin typeface="Arial Unicode MS"/>
              </a:rPr>
              <a:t>:</a:t>
            </a:r>
            <a:r>
              <a:rPr kumimoji="0" lang="en-US" altLang="en-US" sz="2400" b="1" i="0" u="none" strike="noStrike" cap="none" normalizeH="0" dirty="0">
                <a:ln>
                  <a:noFill/>
                </a:ln>
                <a:solidFill>
                  <a:srgbClr val="000000"/>
                </a:solidFill>
                <a:effectLst/>
                <a:latin typeface="Arial Unicode MS"/>
              </a:rPr>
              <a:t> </a:t>
            </a:r>
            <a:endParaRPr kumimoji="0" lang="en-US" altLang="en-US" sz="2400" b="1" i="0" u="none" strike="noStrike" cap="none" normalizeH="0" baseline="0" dirty="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34077" y="4409631"/>
            <a:ext cx="1202669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dirty="0">
                <a:ln>
                  <a:noFill/>
                </a:ln>
                <a:solidFill>
                  <a:srgbClr val="000000"/>
                </a:solidFill>
                <a:effectLst/>
                <a:latin typeface="Baskerville Old Face" panose="02020602080505020303" pitchFamily="18" charset="0"/>
              </a:rPr>
              <a:t>We have made some progress. I commend </a:t>
            </a:r>
            <a:r>
              <a:rPr kumimoji="0" lang="en-US" altLang="en-US" sz="2400" b="1" i="1" u="none" strike="noStrike" cap="none" normalizeH="0" baseline="0" dirty="0">
                <a:ln>
                  <a:noFill/>
                </a:ln>
                <a:solidFill>
                  <a:srgbClr val="FF66FF"/>
                </a:solidFill>
                <a:effectLst/>
                <a:latin typeface="Baskerville Old Face" panose="02020602080505020303" pitchFamily="18" charset="0"/>
              </a:rPr>
              <a:t>the cruise industry, the FBI, the Coast Guard </a:t>
            </a:r>
            <a:r>
              <a:rPr kumimoji="0" lang="en-US" altLang="en-US" sz="2400" b="0" i="1" u="none" strike="noStrike" cap="none" normalizeH="0" baseline="0" dirty="0">
                <a:ln>
                  <a:noFill/>
                </a:ln>
                <a:solidFill>
                  <a:srgbClr val="FF66FF"/>
                </a:solidFill>
                <a:effectLst/>
                <a:latin typeface="Baskerville Old Face" panose="02020602080505020303" pitchFamily="18" charset="0"/>
              </a:rPr>
              <a:t>for working on a protocol to improve the reporting of crimes and accidents involving Americans on cruise ships. </a:t>
            </a:r>
            <a:r>
              <a:rPr kumimoji="0" lang="en-US" altLang="en-US" sz="2400" b="0" i="1" u="none" strike="noStrike" cap="none" normalizeH="0" baseline="0" dirty="0">
                <a:ln>
                  <a:noFill/>
                </a:ln>
                <a:solidFill>
                  <a:srgbClr val="000000"/>
                </a:solidFill>
                <a:effectLst/>
                <a:latin typeface="Baskerville Old Face" panose="02020602080505020303" pitchFamily="18" charset="0"/>
              </a:rPr>
              <a:t>Implementation of this protocol I am hopeful will address the concerns of the cruise ship industry critics and also hopefully address some of the delays that have lead to the failure to prosecute crimes and to find accident victims in a timely manner.</a:t>
            </a:r>
            <a:r>
              <a:rPr kumimoji="0" lang="en-US" altLang="en-US" sz="2400" b="0" i="1" u="none" strike="noStrike" cap="none" normalizeH="0" baseline="0" dirty="0">
                <a:ln>
                  <a:noFill/>
                </a:ln>
                <a:solidFill>
                  <a:schemeClr val="tx1"/>
                </a:solidFill>
                <a:effectLst/>
                <a:latin typeface="Baskerville Old Face" panose="02020602080505020303" pitchFamily="18" charset="0"/>
              </a:rPr>
              <a:t> </a:t>
            </a:r>
          </a:p>
        </p:txBody>
      </p:sp>
    </p:spTree>
    <p:extLst>
      <p:ext uri="{BB962C8B-B14F-4D97-AF65-F5344CB8AC3E}">
        <p14:creationId xmlns:p14="http://schemas.microsoft.com/office/powerpoint/2010/main" val="283823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78293" y="973533"/>
            <a:ext cx="11754679" cy="1384995"/>
          </a:xfrm>
          <a:prstGeom prst="rect">
            <a:avLst/>
          </a:prstGeom>
        </p:spPr>
        <p:txBody>
          <a:bodyPr wrap="square">
            <a:spAutoFit/>
          </a:bodyPr>
          <a:lstStyle/>
          <a:p>
            <a:r>
              <a:rPr lang="en-US" sz="2800" dirty="0">
                <a:latin typeface="Georgia" panose="02040502050405020303" pitchFamily="18" charset="0"/>
              </a:rPr>
              <a:t>In December of 2017, a federal judge sentenced U.S. Rep. Corrine Brown to five years in prison after a jury convicted the Florida Democrat of fraud for using a charity for poor students as her personal expense account.</a:t>
            </a:r>
            <a:endParaRPr lang="en-US" sz="2800" dirty="0"/>
          </a:p>
        </p:txBody>
      </p:sp>
      <p:sp>
        <p:nvSpPr>
          <p:cNvPr id="6" name="TextBox 5"/>
          <p:cNvSpPr txBox="1"/>
          <p:nvPr/>
        </p:nvSpPr>
        <p:spPr>
          <a:xfrm>
            <a:off x="4028661" y="210526"/>
            <a:ext cx="4611757" cy="646331"/>
          </a:xfrm>
          <a:prstGeom prst="rect">
            <a:avLst/>
          </a:prstGeom>
          <a:noFill/>
        </p:spPr>
        <p:txBody>
          <a:bodyPr wrap="square" rtlCol="0">
            <a:spAutoFit/>
          </a:bodyPr>
          <a:lstStyle/>
          <a:p>
            <a:r>
              <a:rPr lang="en-US" sz="3600" dirty="0">
                <a:solidFill>
                  <a:srgbClr val="FF0000"/>
                </a:solidFill>
              </a:rPr>
              <a:t>Irony of all Ironies…</a:t>
            </a:r>
          </a:p>
        </p:txBody>
      </p:sp>
      <p:pic>
        <p:nvPicPr>
          <p:cNvPr id="9218" name="Picture 2" descr="Stock Illustrations - Karma diagram writing on board marker give receive  good treatmen. Stock Clipart gg69613949 - Go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878" y="3010343"/>
            <a:ext cx="5826540" cy="3296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506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2">
            <a:duotone>
              <a:schemeClr val="bg2">
                <a:shade val="88000"/>
                <a:hueMod val="106000"/>
                <a:satMod val="140000"/>
                <a:lumMod val="54000"/>
              </a:schemeClr>
              <a:schemeClr val="bg2">
                <a:tint val="98000"/>
                <a:hueMod val="90000"/>
                <a:satMod val="150000"/>
                <a:lumMod val="160000"/>
              </a:schemeClr>
            </a:duotone>
            <a:extLst>
              <a:ext uri="{BEBA8EAE-BF5A-486C-A8C5-ECC9F3942E4B}">
                <a14:imgProps xmlns:a14="http://schemas.microsoft.com/office/drawing/2010/main">
                  <a14:imgLayer r:embed="rId3">
                    <a14:imgEffect>
                      <a14:artisticPhotocopy/>
                    </a14:imgEffect>
                  </a14:imgLayer>
                </a14:imgProps>
              </a:ext>
            </a:extLst>
          </a:blip>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25287" y="2462279"/>
            <a:ext cx="1174142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Baskerville Old Face" panose="02020602080505020303" pitchFamily="18" charset="0"/>
              </a:rPr>
              <a:t>“</a:t>
            </a:r>
            <a:r>
              <a:rPr kumimoji="0" lang="en-US" altLang="en-US" sz="2000" b="1" i="1" u="none" strike="noStrike" cap="none" normalizeH="0" baseline="0" dirty="0">
                <a:ln>
                  <a:noFill/>
                </a:ln>
                <a:solidFill>
                  <a:srgbClr val="000000"/>
                </a:solidFill>
                <a:effectLst/>
                <a:latin typeface="Baskerville Old Face" panose="02020602080505020303" pitchFamily="18" charset="0"/>
              </a:rPr>
              <a:t>Thank you, Ms. Matsui, I want to be very clear. We are going to revisit this issue in six months. In six months, I hope that the parties will get together and work together and see where we can build on, what we can build on. Mr. Dale --Mr. Kaye said there are certain things that are already being done. I want to know what those are. I want to know what things happen from this day forward, particularly since there is an agreement now in place. And to Mr. Carver and Ms. Dishman, we want you to stay in contact with our staff, so that we can move this along. I am convinced, I am thoroughly convinced that we can make a difference. All of us coming together as Americans, we have a can-do Country. We can do this. Thank you very much.</a:t>
            </a:r>
            <a:r>
              <a:rPr kumimoji="0" lang="en-US" altLang="en-US" sz="2000" b="1" i="1" u="none" strike="noStrike" cap="none" normalizeH="0" baseline="0" dirty="0">
                <a:ln>
                  <a:noFill/>
                </a:ln>
                <a:solidFill>
                  <a:schemeClr val="tx1"/>
                </a:solidFill>
                <a:effectLst/>
                <a:latin typeface="Baskerville Old Face" panose="02020602080505020303" pitchFamily="18" charset="0"/>
              </a:rPr>
              <a:t> </a:t>
            </a:r>
            <a:r>
              <a:rPr lang="en-US" altLang="en-US" sz="2000" b="1" i="1" dirty="0">
                <a:solidFill>
                  <a:schemeClr val="bg1"/>
                </a:solidFill>
                <a:latin typeface="Baskerville Old Face" panose="02020602080505020303" pitchFamily="18" charset="0"/>
              </a:rPr>
              <a:t>“</a:t>
            </a:r>
            <a:endParaRPr kumimoji="0" lang="en-US" altLang="en-US" sz="2000" b="1" i="1" u="none" strike="noStrike" cap="none" normalizeH="0" baseline="0" dirty="0">
              <a:ln>
                <a:noFill/>
              </a:ln>
              <a:solidFill>
                <a:schemeClr val="bg1"/>
              </a:solidFill>
              <a:effectLst/>
              <a:latin typeface="Baskerville Old Face" panose="02020602080505020303" pitchFamily="18" charset="0"/>
            </a:endParaRPr>
          </a:p>
        </p:txBody>
      </p:sp>
      <p:sp>
        <p:nvSpPr>
          <p:cNvPr id="3" name="TextBox 2"/>
          <p:cNvSpPr txBox="1"/>
          <p:nvPr/>
        </p:nvSpPr>
        <p:spPr>
          <a:xfrm>
            <a:off x="1356852" y="963595"/>
            <a:ext cx="8375374" cy="707886"/>
          </a:xfrm>
          <a:prstGeom prst="rect">
            <a:avLst/>
          </a:prstGeom>
          <a:noFill/>
        </p:spPr>
        <p:txBody>
          <a:bodyPr wrap="square" rtlCol="0">
            <a:spAutoFit/>
          </a:bodyPr>
          <a:lstStyle/>
          <a:p>
            <a:r>
              <a:rPr lang="en-US" sz="2000" dirty="0">
                <a:latin typeface="Baskerville Old Face" panose="02020602080505020303" pitchFamily="18" charset="0"/>
              </a:rPr>
              <a:t>                    </a:t>
            </a:r>
            <a:r>
              <a:rPr lang="en-US" sz="2000" b="1" dirty="0">
                <a:solidFill>
                  <a:schemeClr val="bg1"/>
                </a:solidFill>
                <a:latin typeface="Baskerville Old Face" panose="02020602080505020303" pitchFamily="18" charset="0"/>
              </a:rPr>
              <a:t>But then, one of our greatest champions, Congressman Elijah Cummings said, </a:t>
            </a:r>
          </a:p>
        </p:txBody>
      </p:sp>
    </p:spTree>
    <p:extLst>
      <p:ext uri="{BB962C8B-B14F-4D97-AF65-F5344CB8AC3E}">
        <p14:creationId xmlns:p14="http://schemas.microsoft.com/office/powerpoint/2010/main" val="933168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59568"/>
            <a:ext cx="11807687" cy="1477961"/>
          </a:xfrm>
        </p:spPr>
        <p:txBody>
          <a:bodyPr>
            <a:normAutofit fontScale="90000"/>
          </a:bodyPr>
          <a:lstStyle/>
          <a:p>
            <a:r>
              <a:rPr lang="en-US" dirty="0"/>
              <a:t>   </a:t>
            </a:r>
            <a:r>
              <a:rPr lang="en-US" sz="5400" dirty="0">
                <a:solidFill>
                  <a:schemeClr val="bg1"/>
                </a:solidFill>
              </a:rPr>
              <a:t>So off the two parties went to Miami</a:t>
            </a:r>
          </a:p>
        </p:txBody>
      </p:sp>
      <p:sp>
        <p:nvSpPr>
          <p:cNvPr id="3" name="Text Placeholder 2"/>
          <p:cNvSpPr>
            <a:spLocks noGrp="1"/>
          </p:cNvSpPr>
          <p:nvPr>
            <p:ph type="body" idx="1"/>
          </p:nvPr>
        </p:nvSpPr>
        <p:spPr>
          <a:xfrm>
            <a:off x="2960280" y="2249485"/>
            <a:ext cx="4649783" cy="823912"/>
          </a:xfrm>
        </p:spPr>
        <p:txBody>
          <a:bodyPr>
            <a:noAutofit/>
          </a:bodyPr>
          <a:lstStyle/>
          <a:p>
            <a:r>
              <a:rPr lang="en-US" sz="7200" dirty="0"/>
              <a:t>ICV       </a:t>
            </a:r>
            <a:r>
              <a:rPr lang="en-US" sz="2800" dirty="0"/>
              <a:t>vs</a:t>
            </a:r>
            <a:r>
              <a:rPr lang="en-US" sz="7200" dirty="0"/>
              <a:t>  </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428120011"/>
              </p:ext>
            </p:extLst>
          </p:nvPr>
        </p:nvGraphicFramePr>
        <p:xfrm>
          <a:off x="1503191" y="3073400"/>
          <a:ext cx="4154832" cy="3035852"/>
        </p:xfrm>
        <a:graphic>
          <a:graphicData uri="http://schemas.openxmlformats.org/drawingml/2006/table">
            <a:tbl>
              <a:tblPr firstRow="1" bandRow="1">
                <a:tableStyleId>{5C22544A-7EE6-4342-B048-85BDC9FD1C3A}</a:tableStyleId>
              </a:tblPr>
              <a:tblGrid>
                <a:gridCol w="4154832">
                  <a:extLst>
                    <a:ext uri="{9D8B030D-6E8A-4147-A177-3AD203B41FA5}">
                      <a16:colId xmlns:a16="http://schemas.microsoft.com/office/drawing/2014/main" val="1168371317"/>
                    </a:ext>
                  </a:extLst>
                </a:gridCol>
              </a:tblGrid>
              <a:tr h="3035852">
                <a:tc>
                  <a:txBody>
                    <a:bodyPr/>
                    <a:lstStyle/>
                    <a:p>
                      <a:endParaRPr lang="en-US" dirty="0"/>
                    </a:p>
                  </a:txBody>
                  <a:tcPr/>
                </a:tc>
                <a:extLst>
                  <a:ext uri="{0D108BD9-81ED-4DB2-BD59-A6C34878D82A}">
                    <a16:rowId xmlns:a16="http://schemas.microsoft.com/office/drawing/2014/main" val="2333240"/>
                  </a:ext>
                </a:extLst>
              </a:tr>
            </a:tbl>
          </a:graphicData>
        </a:graphic>
      </p:graphicFrame>
      <p:sp>
        <p:nvSpPr>
          <p:cNvPr id="5" name="Text Placeholder 4"/>
          <p:cNvSpPr>
            <a:spLocks noGrp="1"/>
          </p:cNvSpPr>
          <p:nvPr>
            <p:ph type="body" sz="quarter" idx="3"/>
          </p:nvPr>
        </p:nvSpPr>
        <p:spPr>
          <a:xfrm>
            <a:off x="6400808" y="2249485"/>
            <a:ext cx="4646602" cy="823912"/>
          </a:xfrm>
        </p:spPr>
        <p:txBody>
          <a:bodyPr>
            <a:noAutofit/>
          </a:bodyPr>
          <a:lstStyle/>
          <a:p>
            <a:r>
              <a:rPr lang="en-US" sz="7200" dirty="0"/>
              <a:t>      </a:t>
            </a:r>
            <a:r>
              <a:rPr lang="en-US" sz="7200" dirty="0">
                <a:solidFill>
                  <a:schemeClr val="bg1"/>
                </a:solidFill>
              </a:rPr>
              <a:t>CLIA</a:t>
            </a:r>
            <a:r>
              <a:rPr lang="en-US" sz="7200" dirty="0"/>
              <a:t>  </a:t>
            </a:r>
          </a:p>
        </p:txBody>
      </p:sp>
      <p:pic>
        <p:nvPicPr>
          <p:cNvPr id="9" name="Content Placeholder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562421" y="2931723"/>
            <a:ext cx="5033232" cy="3508881"/>
          </a:xfrm>
        </p:spPr>
      </p:pic>
      <p:pic>
        <p:nvPicPr>
          <p:cNvPr id="8" name="Picture 7"/>
          <p:cNvPicPr>
            <a:picLocks noChangeAspect="1"/>
          </p:cNvPicPr>
          <p:nvPr/>
        </p:nvPicPr>
        <p:blipFill>
          <a:blip r:embed="rId3"/>
          <a:stretch>
            <a:fillRect/>
          </a:stretch>
        </p:blipFill>
        <p:spPr>
          <a:xfrm>
            <a:off x="1137203" y="2934719"/>
            <a:ext cx="4715362" cy="3505886"/>
          </a:xfrm>
          <a:prstGeom prst="rect">
            <a:avLst/>
          </a:prstGeom>
        </p:spPr>
      </p:pic>
    </p:spTree>
    <p:extLst>
      <p:ext uri="{BB962C8B-B14F-4D97-AF65-F5344CB8AC3E}">
        <p14:creationId xmlns:p14="http://schemas.microsoft.com/office/powerpoint/2010/main" val="3692839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2">
            <a:duotone>
              <a:schemeClr val="bg2">
                <a:shade val="88000"/>
                <a:hueMod val="106000"/>
                <a:satMod val="140000"/>
                <a:lumMod val="54000"/>
              </a:schemeClr>
              <a:schemeClr val="bg2">
                <a:tint val="98000"/>
                <a:hueMod val="90000"/>
                <a:satMod val="150000"/>
                <a:lumMod val="160000"/>
              </a:schemeClr>
            </a:duotone>
            <a:extLst>
              <a:ext uri="{BEBA8EAE-BF5A-486C-A8C5-ECC9F3942E4B}">
                <a14:imgProps xmlns:a14="http://schemas.microsoft.com/office/drawing/2010/main">
                  <a14:imgLayer r:embed="rId3">
                    <a14:imgEffect>
                      <a14:artisticPhotocopy/>
                    </a14:imgEffect>
                  </a14:imgLayer>
                </a14:imgProps>
              </a:ext>
            </a:extLst>
          </a:blip>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787" y="287851"/>
            <a:ext cx="4950309" cy="3252550"/>
          </a:xfrm>
          <a:prstGeom prst="rect">
            <a:avLst/>
          </a:prstGeom>
        </p:spPr>
      </p:pic>
      <p:sp>
        <p:nvSpPr>
          <p:cNvPr id="3" name="TextBox 2"/>
          <p:cNvSpPr txBox="1"/>
          <p:nvPr/>
        </p:nvSpPr>
        <p:spPr>
          <a:xfrm>
            <a:off x="5261113" y="2133599"/>
            <a:ext cx="4081669" cy="523220"/>
          </a:xfrm>
          <a:prstGeom prst="rect">
            <a:avLst/>
          </a:prstGeom>
          <a:noFill/>
        </p:spPr>
        <p:txBody>
          <a:bodyPr wrap="square" rtlCol="0">
            <a:spAutoFit/>
          </a:bodyPr>
          <a:lstStyle/>
          <a:p>
            <a:r>
              <a:rPr lang="en-US" sz="2800" dirty="0"/>
              <a:t>Agreed to </a:t>
            </a:r>
          </a:p>
        </p:txBody>
      </p:sp>
      <p:pic>
        <p:nvPicPr>
          <p:cNvPr id="11266" name="Picture 2" descr="Nothing Stock Illustrations – 6,357 Nothing Stock Illustrations, Vectors &amp;  Clipart - Dreamsti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2226" y="287851"/>
            <a:ext cx="4851686" cy="31591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55096" y="3530162"/>
            <a:ext cx="2743895" cy="523220"/>
          </a:xfrm>
          <a:prstGeom prst="rect">
            <a:avLst/>
          </a:prstGeom>
          <a:noFill/>
        </p:spPr>
        <p:txBody>
          <a:bodyPr wrap="square" rtlCol="0">
            <a:spAutoFit/>
          </a:bodyPr>
          <a:lstStyle/>
          <a:p>
            <a:r>
              <a:rPr lang="en-US" sz="2800" dirty="0"/>
              <a:t>Not even…</a:t>
            </a:r>
          </a:p>
        </p:txBody>
      </p:sp>
      <p:pic>
        <p:nvPicPr>
          <p:cNvPr id="7" name="Picture 6"/>
          <p:cNvPicPr>
            <a:picLocks noChangeAspect="1"/>
          </p:cNvPicPr>
          <p:nvPr/>
        </p:nvPicPr>
        <p:blipFill>
          <a:blip r:embed="rId6"/>
          <a:stretch>
            <a:fillRect/>
          </a:stretch>
        </p:blipFill>
        <p:spPr>
          <a:xfrm>
            <a:off x="3863009" y="4079372"/>
            <a:ext cx="4572000" cy="2571750"/>
          </a:xfrm>
          <a:prstGeom prst="rect">
            <a:avLst/>
          </a:prstGeom>
        </p:spPr>
      </p:pic>
      <p:sp>
        <p:nvSpPr>
          <p:cNvPr id="8" name="TextBox 7"/>
          <p:cNvSpPr txBox="1"/>
          <p:nvPr/>
        </p:nvSpPr>
        <p:spPr>
          <a:xfrm>
            <a:off x="8866326" y="3530162"/>
            <a:ext cx="2478157" cy="1323439"/>
          </a:xfrm>
          <a:prstGeom prst="rect">
            <a:avLst/>
          </a:prstGeom>
          <a:noFill/>
        </p:spPr>
        <p:txBody>
          <a:bodyPr wrap="square" rtlCol="0">
            <a:spAutoFit/>
          </a:bodyPr>
          <a:lstStyle/>
          <a:p>
            <a:r>
              <a:rPr lang="en-US" sz="8000" dirty="0"/>
              <a:t>So…</a:t>
            </a:r>
          </a:p>
        </p:txBody>
      </p:sp>
      <p:pic>
        <p:nvPicPr>
          <p:cNvPr id="11272" name="Picture 8" descr="Free Airplane Cliparts, Download Free Clip Art, Free Clip Art on Clipart  Libra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787346">
            <a:off x="9070492" y="5292771"/>
            <a:ext cx="2725642" cy="1084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30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https://www.internationalcruisevictims.org/Photographs/PICT2767_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9033" y="1489277"/>
            <a:ext cx="3853043" cy="408167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2052" name="Picture 4" descr="https://www.internationalcruisevictims.org/Photographs/PICT2766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35" y="4081548"/>
            <a:ext cx="2781300" cy="22444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4" name="Picture 6" descr="https://www.internationalcruisevictims.org/publishImages/Photographs~Photos_2~~element38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944" y="821636"/>
            <a:ext cx="3071217" cy="23283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8" name="Picture 10" descr="https://www.internationalcruisevictims.org/Photographs/PICT374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672" y="691427"/>
            <a:ext cx="3476625" cy="26098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170" name="Picture 2" descr="https://www.internationalcruisevictims.org/Photographs/Senate_hearing_1_s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21580" y="4081547"/>
            <a:ext cx="2992581" cy="22444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p:cNvSpPr txBox="1"/>
          <p:nvPr/>
        </p:nvSpPr>
        <p:spPr>
          <a:xfrm>
            <a:off x="3717081" y="198783"/>
            <a:ext cx="5058929" cy="721736"/>
          </a:xfrm>
          <a:prstGeom prst="rect">
            <a:avLst/>
          </a:prstGeom>
          <a:noFill/>
        </p:spPr>
        <p:txBody>
          <a:bodyPr wrap="square" rtlCol="0">
            <a:spAutoFit/>
          </a:bodyPr>
          <a:lstStyle/>
          <a:p>
            <a:r>
              <a:rPr lang="en-US" sz="4090" dirty="0"/>
              <a:t>Back to Washington DC </a:t>
            </a:r>
          </a:p>
        </p:txBody>
      </p:sp>
      <p:sp>
        <p:nvSpPr>
          <p:cNvPr id="3" name="TextBox 2"/>
          <p:cNvSpPr txBox="1"/>
          <p:nvPr/>
        </p:nvSpPr>
        <p:spPr>
          <a:xfrm>
            <a:off x="3717081" y="6125929"/>
            <a:ext cx="4890052" cy="400110"/>
          </a:xfrm>
          <a:prstGeom prst="rect">
            <a:avLst/>
          </a:prstGeom>
          <a:noFill/>
        </p:spPr>
        <p:txBody>
          <a:bodyPr wrap="square" rtlCol="0">
            <a:spAutoFit/>
          </a:bodyPr>
          <a:lstStyle/>
          <a:p>
            <a:r>
              <a:rPr lang="en-US" sz="2000" dirty="0"/>
              <a:t>For 2 more hearings, Sept. 2007 &amp; June 2008</a:t>
            </a:r>
          </a:p>
        </p:txBody>
      </p:sp>
    </p:spTree>
    <p:extLst>
      <p:ext uri="{BB962C8B-B14F-4D97-AF65-F5344CB8AC3E}">
        <p14:creationId xmlns:p14="http://schemas.microsoft.com/office/powerpoint/2010/main" val="550683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4277" y="111966"/>
            <a:ext cx="9004075" cy="7521156"/>
          </a:xfrm>
          <a:prstGeom prst="rect">
            <a:avLst/>
          </a:prstGeom>
        </p:spPr>
      </p:pic>
    </p:spTree>
    <p:extLst>
      <p:ext uri="{BB962C8B-B14F-4D97-AF65-F5344CB8AC3E}">
        <p14:creationId xmlns:p14="http://schemas.microsoft.com/office/powerpoint/2010/main" val="431249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8" name="Picture 6" descr="https://www.internationalcruisevictims.org/publishImages/LatestMemberStories~Larry_and_Christy_Hammer~~element3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281" y="2760265"/>
            <a:ext cx="1986312" cy="153218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internationalcruisevictims.org/LatestMemberStories/Christina_Ricc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629" y="2160560"/>
            <a:ext cx="1892214" cy="189221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www.internationalcruisevictims.org/LatestMemberStories/Hunter.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7015" y="2303186"/>
            <a:ext cx="1414584" cy="218624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www.internationalcruisevictims.org/publishImages/LatestMemberStories~A_Mothers_Perspective~~element29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6715" y="5111896"/>
            <a:ext cx="1199226" cy="158470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www.internationalcruisevictims.org/Images/Amy_Bradley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6481" y="5057775"/>
            <a:ext cx="13716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s://www.internationalcruisevictims.org/publishImages/LatestMemberStories~Blake_Kepley~~element29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81" y="3647591"/>
            <a:ext cx="1203218" cy="213561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On May 15, 2006 our son/brother, Daniel DiPiero, boarded the cruise ship Royal Caribbean Mariner of the Seas for what was intended to be a vacation of a lifetime.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3051" y="5170407"/>
            <a:ext cx="1314450" cy="1642717"/>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On May 15, 2006 our son/brother, Daniel DiPiero, boarded the cruise ship Royal Caribbean Mariner of the Seas for what was intended to be a vacation of a lifetime.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8587" y="4715396"/>
            <a:ext cx="1314450" cy="1981201"/>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First, let me tell you about my father, Richard Liffridge. Dad was a warm and compassionate man who loved us dearly. I received the most devastating phone call from my brother, Phil, telling me there had been a fire on the ship and Dad didn’t make i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365" y="402454"/>
            <a:ext cx="1428750" cy="1019176"/>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https://www.internationalcruisevictims.org/Images/Lynsay_OBrien.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96415" y="4724921"/>
            <a:ext cx="990600" cy="1393246"/>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https://www.internationalcruisevictims.org/Images/elizabeth_steven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93787" y="402454"/>
            <a:ext cx="1603007" cy="1247470"/>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3100" name="Picture 28" descr="https://www.internationalcruisevictims.org/Images/george_jennifer_smith.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5555" y="1556418"/>
            <a:ext cx="142875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https://www.internationalcruisevictims.org/Images/Mindy_Jordan_4.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74393" y="3848113"/>
            <a:ext cx="1249239" cy="2046168"/>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https://www.internationalcruisevictims.org/Images/Angelo_Faliva_1a.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538066" y="1955899"/>
            <a:ext cx="131445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descr="Ashley Barnet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64387" y="2104106"/>
            <a:ext cx="1676400" cy="2133601"/>
          </a:xfrm>
          <a:prstGeom prst="rect">
            <a:avLst/>
          </a:prstGeom>
          <a:noFill/>
          <a:extLst>
            <a:ext uri="{909E8E84-426E-40DD-AFC4-6F175D3DCCD1}">
              <a14:hiddenFill xmlns:a14="http://schemas.microsoft.com/office/drawing/2010/main">
                <a:solidFill>
                  <a:srgbClr val="FFFFFF"/>
                </a:solidFill>
              </a14:hiddenFill>
            </a:ext>
          </a:extLst>
        </p:spPr>
      </p:pic>
      <p:pic>
        <p:nvPicPr>
          <p:cNvPr id="3108" name="Picture 36" descr="John Dresp November 16, 2005 On November 16, 2005, my wife Winifred, brother John and I, along with 47 other passengers, left the Norwegian Dream by a catamaran operated by Discovery Divers for snorkeling at the Belize barrier reef. "/>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108095" y="4724921"/>
            <a:ext cx="1381125" cy="19716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79389" y="221568"/>
            <a:ext cx="7963593" cy="1938992"/>
          </a:xfrm>
          <a:prstGeom prst="rect">
            <a:avLst/>
          </a:prstGeom>
          <a:noFill/>
        </p:spPr>
        <p:txBody>
          <a:bodyPr wrap="square" rtlCol="0">
            <a:spAutoFit/>
          </a:bodyPr>
          <a:lstStyle/>
          <a:p>
            <a:r>
              <a:rPr lang="en-US" sz="2000" dirty="0">
                <a:latin typeface="Algerian" panose="04020705040A02060702" pitchFamily="82" charset="0"/>
              </a:rPr>
              <a:t>We Do What We Do for those who have been harmed and for those we have loved and lost; by speaking out on their behalf, especially those who no longer have a voice, we work and strive for justice for </a:t>
            </a:r>
            <a:r>
              <a:rPr lang="en-US" sz="2000" b="1" dirty="0">
                <a:latin typeface="Algerian" panose="04020705040A02060702" pitchFamily="82" charset="0"/>
              </a:rPr>
              <a:t>them</a:t>
            </a:r>
            <a:r>
              <a:rPr lang="en-US" sz="2000" dirty="0">
                <a:latin typeface="Algerian" panose="04020705040A02060702" pitchFamily="82" charset="0"/>
              </a:rPr>
              <a:t> with hope that our efforts will prevent our stories from becoming your story. </a:t>
            </a:r>
          </a:p>
        </p:txBody>
      </p:sp>
      <p:sp>
        <p:nvSpPr>
          <p:cNvPr id="4" name="TextBox 3"/>
          <p:cNvSpPr txBox="1"/>
          <p:nvPr/>
        </p:nvSpPr>
        <p:spPr>
          <a:xfrm>
            <a:off x="3954844" y="4320858"/>
            <a:ext cx="3923607" cy="707886"/>
          </a:xfrm>
          <a:prstGeom prst="rect">
            <a:avLst/>
          </a:prstGeom>
          <a:noFill/>
        </p:spPr>
        <p:txBody>
          <a:bodyPr wrap="square" rtlCol="0">
            <a:spAutoFit/>
          </a:bodyPr>
          <a:lstStyle/>
          <a:p>
            <a:r>
              <a:rPr lang="en-US" sz="4000" dirty="0">
                <a:latin typeface="Algerian" panose="04020705040A02060702" pitchFamily="82" charset="0"/>
              </a:rPr>
              <a:t>LOST AT SEA</a:t>
            </a:r>
          </a:p>
        </p:txBody>
      </p:sp>
    </p:spTree>
    <p:extLst>
      <p:ext uri="{BB962C8B-B14F-4D97-AF65-F5344CB8AC3E}">
        <p14:creationId xmlns:p14="http://schemas.microsoft.com/office/powerpoint/2010/main" val="1311412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5626" y="1170985"/>
            <a:ext cx="3576651" cy="30688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80574" y="109333"/>
            <a:ext cx="9526386" cy="769441"/>
          </a:xfrm>
          <a:prstGeom prst="rect">
            <a:avLst/>
          </a:prstGeom>
          <a:noFill/>
        </p:spPr>
        <p:txBody>
          <a:bodyPr wrap="square" rtlCol="0">
            <a:spAutoFit/>
          </a:bodyPr>
          <a:lstStyle/>
          <a:p>
            <a:r>
              <a:rPr lang="en-US" sz="4400" u="sng" dirty="0">
                <a:solidFill>
                  <a:srgbClr val="FF0000"/>
                </a:solidFill>
              </a:rPr>
              <a:t>SURVIVORS</a:t>
            </a:r>
            <a:r>
              <a:rPr lang="en-US" sz="3600" dirty="0"/>
              <a:t> OF CRUISE SHIP SEXUAL ASSAULT</a:t>
            </a:r>
          </a:p>
        </p:txBody>
      </p:sp>
      <p:sp>
        <p:nvSpPr>
          <p:cNvPr id="3" name="TextBox 2"/>
          <p:cNvSpPr txBox="1"/>
          <p:nvPr/>
        </p:nvSpPr>
        <p:spPr>
          <a:xfrm>
            <a:off x="474278" y="2705398"/>
            <a:ext cx="1325614" cy="3416320"/>
          </a:xfrm>
          <a:prstGeom prst="rect">
            <a:avLst/>
          </a:prstGeom>
          <a:noFill/>
        </p:spPr>
        <p:txBody>
          <a:bodyPr wrap="square" rtlCol="0">
            <a:spAutoFit/>
          </a:bodyPr>
          <a:lstStyle/>
          <a:p>
            <a:r>
              <a:rPr lang="en-US" sz="2400" dirty="0">
                <a:solidFill>
                  <a:srgbClr val="FF0000"/>
                </a:solidFill>
              </a:rPr>
              <a:t> </a:t>
            </a:r>
            <a:r>
              <a:rPr lang="en-US" sz="2400" dirty="0">
                <a:solidFill>
                  <a:srgbClr val="FFC000"/>
                </a:solidFill>
              </a:rPr>
              <a:t>SEXUAL ASSAULT </a:t>
            </a:r>
          </a:p>
          <a:p>
            <a:r>
              <a:rPr lang="en-US" sz="2400" dirty="0">
                <a:solidFill>
                  <a:srgbClr val="FFC000"/>
                </a:solidFill>
              </a:rPr>
              <a:t>  is the </a:t>
            </a:r>
          </a:p>
          <a:p>
            <a:r>
              <a:rPr lang="en-US" sz="2400" dirty="0">
                <a:solidFill>
                  <a:srgbClr val="FFC000"/>
                </a:solidFill>
              </a:rPr>
              <a:t>    # 1 </a:t>
            </a:r>
          </a:p>
          <a:p>
            <a:r>
              <a:rPr lang="en-US" sz="2400" dirty="0">
                <a:solidFill>
                  <a:srgbClr val="FFC000"/>
                </a:solidFill>
              </a:rPr>
              <a:t>  Crime occurring </a:t>
            </a:r>
          </a:p>
          <a:p>
            <a:r>
              <a:rPr lang="en-US" sz="2400" dirty="0">
                <a:solidFill>
                  <a:srgbClr val="FFC000"/>
                </a:solidFill>
              </a:rPr>
              <a:t>    on </a:t>
            </a:r>
          </a:p>
          <a:p>
            <a:r>
              <a:rPr lang="en-US" sz="2400" dirty="0">
                <a:solidFill>
                  <a:srgbClr val="FFC000"/>
                </a:solidFill>
              </a:rPr>
              <a:t>  cruise </a:t>
            </a:r>
          </a:p>
          <a:p>
            <a:r>
              <a:rPr lang="en-US" sz="2400" dirty="0">
                <a:solidFill>
                  <a:srgbClr val="FFC000"/>
                </a:solidFill>
              </a:rPr>
              <a:t>  ships!!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20458">
            <a:off x="8903677" y="1065430"/>
            <a:ext cx="1710293" cy="239688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868960">
            <a:off x="8133641" y="4587737"/>
            <a:ext cx="1515964" cy="198987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5260">
            <a:off x="9402032" y="3366201"/>
            <a:ext cx="2506508" cy="159051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517340">
            <a:off x="1733577" y="1139357"/>
            <a:ext cx="1295400" cy="1905000"/>
          </a:xfrm>
          <a:prstGeom prst="rect">
            <a:avLst/>
          </a:prstGeom>
        </p:spPr>
      </p:pic>
      <p:sp>
        <p:nvSpPr>
          <p:cNvPr id="8" name="TextBox 7"/>
          <p:cNvSpPr txBox="1"/>
          <p:nvPr/>
        </p:nvSpPr>
        <p:spPr>
          <a:xfrm>
            <a:off x="8891623" y="1470161"/>
            <a:ext cx="2242131" cy="461665"/>
          </a:xfrm>
          <a:prstGeom prst="rect">
            <a:avLst/>
          </a:prstGeom>
          <a:noFill/>
        </p:spPr>
        <p:txBody>
          <a:bodyPr wrap="square" rtlCol="0">
            <a:spAutoFit/>
          </a:bodyPr>
          <a:lstStyle/>
          <a:p>
            <a:r>
              <a:rPr lang="en-US" sz="2400" dirty="0">
                <a:solidFill>
                  <a:srgbClr val="FF0000"/>
                </a:solidFill>
              </a:rPr>
              <a:t>Did not survive</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859850">
            <a:off x="1921476" y="4447231"/>
            <a:ext cx="2202567" cy="1376225"/>
          </a:xfrm>
          <a:prstGeom prst="rect">
            <a:avLst/>
          </a:prstGeom>
        </p:spPr>
      </p:pic>
      <p:pic>
        <p:nvPicPr>
          <p:cNvPr id="4098" name="Picture 2" descr="https://www.internationalcruisevictims.org/Images/Shari_Ceci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1277" y="4461855"/>
            <a:ext cx="1952625" cy="27146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959738" y="4895783"/>
            <a:ext cx="795436" cy="646331"/>
          </a:xfrm>
          <a:prstGeom prst="rect">
            <a:avLst/>
          </a:prstGeom>
          <a:noFill/>
        </p:spPr>
        <p:txBody>
          <a:bodyPr wrap="square" rtlCol="0">
            <a:spAutoFit/>
          </a:bodyPr>
          <a:lstStyle/>
          <a:p>
            <a:r>
              <a:rPr lang="en-US" dirty="0"/>
              <a:t>Age </a:t>
            </a:r>
          </a:p>
          <a:p>
            <a:r>
              <a:rPr lang="en-US" dirty="0"/>
              <a:t> 12</a:t>
            </a:r>
          </a:p>
        </p:txBody>
      </p:sp>
    </p:spTree>
    <p:extLst>
      <p:ext uri="{BB962C8B-B14F-4D97-AF65-F5344CB8AC3E}">
        <p14:creationId xmlns:p14="http://schemas.microsoft.com/office/powerpoint/2010/main" val="2704723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86108" y="178832"/>
            <a:ext cx="10630026" cy="1015663"/>
          </a:xfrm>
          <a:prstGeom prst="rect">
            <a:avLst/>
          </a:prstGeom>
        </p:spPr>
        <p:txBody>
          <a:bodyPr wrap="none">
            <a:spAutoFit/>
          </a:bodyPr>
          <a:lstStyle/>
          <a:p>
            <a:r>
              <a:rPr lang="en-US" sz="6000" dirty="0">
                <a:sym typeface="Century Gothic" charset="0"/>
              </a:rPr>
              <a:t>The Road from Victim to Victorious</a:t>
            </a:r>
            <a:endParaRPr lang="en-US" sz="6000" dirty="0"/>
          </a:p>
        </p:txBody>
      </p:sp>
      <p:sp>
        <p:nvSpPr>
          <p:cNvPr id="4" name="Rectangle 3"/>
          <p:cNvSpPr/>
          <p:nvPr/>
        </p:nvSpPr>
        <p:spPr>
          <a:xfrm>
            <a:off x="238539" y="1194495"/>
            <a:ext cx="11463131" cy="5509200"/>
          </a:xfrm>
          <a:prstGeom prst="rect">
            <a:avLst/>
          </a:prstGeom>
        </p:spPr>
        <p:txBody>
          <a:bodyPr wrap="square">
            <a:spAutoFit/>
          </a:bodyPr>
          <a:lstStyle/>
          <a:p>
            <a:pPr>
              <a:buFont typeface="Lucida Grande" charset="0"/>
              <a:buChar char="‣"/>
            </a:pPr>
            <a:r>
              <a:rPr lang="en-US" altLang="en-US" sz="3200" dirty="0">
                <a:solidFill>
                  <a:schemeClr val="bg1"/>
                </a:solidFill>
              </a:rPr>
              <a:t>Our stories, as well as new incidents of cruise ship crime, begin to get media attention.</a:t>
            </a:r>
          </a:p>
          <a:p>
            <a:pPr>
              <a:buFont typeface="Lucida Grande" charset="0"/>
              <a:buChar char="‣"/>
            </a:pPr>
            <a:r>
              <a:rPr lang="en-US" altLang="en-US" sz="3200" dirty="0"/>
              <a:t>During several meetings in Miami, ICV presents a 10-step plan to CLIA but gets no commitments for improvements by the cruise lines.  Congress declares legislation is necessary and Doris Matsui (CA-D) and Ted Poe (TX-R) introduce a bi-partisan bill in the House, CVSSA.</a:t>
            </a:r>
          </a:p>
          <a:p>
            <a:pPr>
              <a:buFont typeface="Lucida Grande" charset="0"/>
              <a:buChar char="‣"/>
            </a:pPr>
            <a:r>
              <a:rPr lang="en-US" altLang="en-US" sz="3200" dirty="0">
                <a:solidFill>
                  <a:schemeClr val="bg1"/>
                </a:solidFill>
              </a:rPr>
              <a:t>A companion bill is introduced in the Senate by John Kerry.</a:t>
            </a:r>
          </a:p>
          <a:p>
            <a:pPr>
              <a:buFont typeface="Lucida Grande" charset="0"/>
              <a:buChar char="‣"/>
            </a:pPr>
            <a:r>
              <a:rPr lang="en-US" altLang="en-US" sz="3200" dirty="0"/>
              <a:t>Other victims’ advocacy groups support the ICV cause.</a:t>
            </a:r>
          </a:p>
          <a:p>
            <a:pPr>
              <a:buFont typeface="Lucida Grande" charset="0"/>
              <a:buChar char="‣"/>
            </a:pPr>
            <a:r>
              <a:rPr lang="en-US" altLang="en-US" sz="3200" dirty="0">
                <a:solidFill>
                  <a:schemeClr val="bg1"/>
                </a:solidFill>
              </a:rPr>
              <a:t> High level meetings with USCG, FBI, and the DOJ.</a:t>
            </a:r>
          </a:p>
          <a:p>
            <a:pPr>
              <a:buFont typeface="Lucida Grande" charset="0"/>
              <a:buChar char="‣"/>
            </a:pPr>
            <a:r>
              <a:rPr lang="en-US" altLang="en-US" sz="3200" dirty="0"/>
              <a:t>ICV members use their own resources to promote the cause, while CLIA spends $11 million in 2008 and 2009 to promote theirs.</a:t>
            </a:r>
          </a:p>
        </p:txBody>
      </p:sp>
    </p:spTree>
    <p:extLst>
      <p:ext uri="{BB962C8B-B14F-4D97-AF65-F5344CB8AC3E}">
        <p14:creationId xmlns:p14="http://schemas.microsoft.com/office/powerpoint/2010/main" val="92950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duotone>
              <a:schemeClr val="bg2">
                <a:shade val="88000"/>
                <a:hueMod val="106000"/>
                <a:satMod val="140000"/>
                <a:lumMod val="54000"/>
              </a:schemeClr>
              <a:schemeClr val="bg2">
                <a:tint val="98000"/>
                <a:hueMod val="90000"/>
                <a:satMod val="150000"/>
                <a:lumMod val="160000"/>
              </a:schemeClr>
            </a:duotone>
            <a:extLst>
              <a:ext uri="{BEBA8EAE-BF5A-486C-A8C5-ECC9F3942E4B}">
                <a14:imgProps xmlns:a14="http://schemas.microsoft.com/office/drawing/2010/main">
                  <a14:imgLayer r:embed="rId3">
                    <a14:imgEffect>
                      <a14:artisticPhotocopy/>
                    </a14:imgEffect>
                  </a14:imgLayer>
                </a14:imgProps>
              </a:ext>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57606" y="2570922"/>
            <a:ext cx="7395386" cy="3001299"/>
          </a:xfrm>
        </p:spPr>
        <p:txBody>
          <a:bodyPr>
            <a:noAutofit/>
          </a:bodyPr>
          <a:lstStyle/>
          <a:p>
            <a:r>
              <a:rPr lang="en-US" sz="2400" dirty="0">
                <a:solidFill>
                  <a:schemeClr val="bg1">
                    <a:lumMod val="85000"/>
                    <a:lumOff val="15000"/>
                  </a:schemeClr>
                </a:solidFill>
                <a:latin typeface="Footlight MT Light" panose="0204060206030A020304" pitchFamily="18" charset="0"/>
                <a:ea typeface="Calibri" panose="020F0502020204030204" pitchFamily="34" charset="0"/>
              </a:rPr>
              <a:t>to advocate for improved regulations, standards and protocols that ensure the safety of cruise ship passengers,</a:t>
            </a:r>
            <a:br>
              <a:rPr lang="en-US" sz="2400" dirty="0">
                <a:solidFill>
                  <a:schemeClr val="bg1">
                    <a:lumMod val="85000"/>
                    <a:lumOff val="15000"/>
                  </a:schemeClr>
                </a:solidFill>
                <a:latin typeface="Footlight MT Light" panose="0204060206030A020304" pitchFamily="18" charset="0"/>
                <a:ea typeface="Calibri" panose="020F0502020204030204" pitchFamily="34" charset="0"/>
              </a:rPr>
            </a:br>
            <a:br>
              <a:rPr lang="en-US" sz="2400" dirty="0">
                <a:solidFill>
                  <a:schemeClr val="bg1">
                    <a:lumMod val="85000"/>
                    <a:lumOff val="15000"/>
                  </a:schemeClr>
                </a:solidFill>
                <a:latin typeface="Footlight MT Light" panose="0204060206030A020304" pitchFamily="18" charset="0"/>
                <a:ea typeface="Calibri" panose="020F0502020204030204" pitchFamily="34" charset="0"/>
              </a:rPr>
            </a:br>
            <a:r>
              <a:rPr lang="en-US" sz="2400" dirty="0">
                <a:solidFill>
                  <a:schemeClr val="bg1">
                    <a:lumMod val="85000"/>
                    <a:lumOff val="15000"/>
                  </a:schemeClr>
                </a:solidFill>
                <a:latin typeface="Footlight MT Light" panose="0204060206030A020304" pitchFamily="18" charset="0"/>
                <a:ea typeface="Calibri" panose="020F0502020204030204" pitchFamily="34" charset="0"/>
              </a:rPr>
              <a:t>to increase the public's awareness of the potential risks as well as the rights and protections they are relinquishing to travel on a cruise ship, and… </a:t>
            </a:r>
            <a:br>
              <a:rPr lang="en-US" sz="2400" dirty="0">
                <a:solidFill>
                  <a:schemeClr val="bg1">
                    <a:lumMod val="85000"/>
                    <a:lumOff val="15000"/>
                  </a:schemeClr>
                </a:solidFill>
                <a:latin typeface="Footlight MT Light" panose="0204060206030A020304" pitchFamily="18" charset="0"/>
                <a:ea typeface="Calibri" panose="020F0502020204030204" pitchFamily="34" charset="0"/>
              </a:rPr>
            </a:br>
            <a:br>
              <a:rPr lang="en-US" sz="2400" dirty="0">
                <a:solidFill>
                  <a:schemeClr val="bg1">
                    <a:lumMod val="85000"/>
                    <a:lumOff val="15000"/>
                  </a:schemeClr>
                </a:solidFill>
                <a:latin typeface="Footlight MT Light" panose="0204060206030A020304" pitchFamily="18" charset="0"/>
                <a:ea typeface="Calibri" panose="020F0502020204030204" pitchFamily="34" charset="0"/>
              </a:rPr>
            </a:br>
            <a:r>
              <a:rPr lang="en-US" sz="2400" dirty="0">
                <a:solidFill>
                  <a:schemeClr val="bg1">
                    <a:lumMod val="85000"/>
                    <a:lumOff val="15000"/>
                  </a:schemeClr>
                </a:solidFill>
                <a:latin typeface="Footlight MT Light" panose="0204060206030A020304" pitchFamily="18" charset="0"/>
                <a:ea typeface="Calibri" panose="020F0502020204030204" pitchFamily="34" charset="0"/>
              </a:rPr>
              <a:t>to provide support for passengers who have been the victims of crime, violence, negligence or other tragedies while on a cruise voyage.</a:t>
            </a:r>
          </a:p>
        </p:txBody>
      </p:sp>
      <p:sp>
        <p:nvSpPr>
          <p:cNvPr id="4" name="TextBox 3"/>
          <p:cNvSpPr txBox="1"/>
          <p:nvPr/>
        </p:nvSpPr>
        <p:spPr>
          <a:xfrm>
            <a:off x="1443815" y="675020"/>
            <a:ext cx="9422968" cy="584775"/>
          </a:xfrm>
          <a:prstGeom prst="rect">
            <a:avLst/>
          </a:prstGeom>
          <a:noFill/>
        </p:spPr>
        <p:txBody>
          <a:bodyPr wrap="square" rtlCol="0">
            <a:spAutoFit/>
          </a:bodyPr>
          <a:lstStyle/>
          <a:p>
            <a:r>
              <a:rPr lang="en-US" sz="3200" dirty="0">
                <a:solidFill>
                  <a:schemeClr val="bg1"/>
                </a:solidFill>
                <a:latin typeface="Gill Sans Ultra Bold" panose="020B0A02020104020203" pitchFamily="34" charset="0"/>
              </a:rPr>
              <a:t>The Mission of ICV is Threefold:</a:t>
            </a:r>
          </a:p>
        </p:txBody>
      </p:sp>
      <p:grpSp>
        <p:nvGrpSpPr>
          <p:cNvPr id="6" name="Group 8"/>
          <p:cNvGrpSpPr>
            <a:grpSpLocks/>
          </p:cNvGrpSpPr>
          <p:nvPr/>
        </p:nvGrpSpPr>
        <p:grpSpPr bwMode="auto">
          <a:xfrm>
            <a:off x="109640" y="6056243"/>
            <a:ext cx="11905788" cy="708510"/>
            <a:chOff x="0" y="0"/>
            <a:chExt cx="5760" cy="316"/>
          </a:xfrm>
        </p:grpSpPr>
        <p:sp>
          <p:nvSpPr>
            <p:cNvPr id="7" name="Rectangle 6"/>
            <p:cNvSpPr>
              <a:spLocks/>
            </p:cNvSpPr>
            <p:nvPr/>
          </p:nvSpPr>
          <p:spPr bwMode="auto">
            <a:xfrm>
              <a:off x="0" y="0"/>
              <a:ext cx="5760" cy="316"/>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Gill Sans" charset="0"/>
                  <a:cs typeface="ヒラギノ角ゴ ProN W3" charset="0"/>
                  <a:sym typeface="Gill Sans" charset="0"/>
                </a:defRPr>
              </a:lvl1pPr>
              <a:lvl2pPr marL="742950" indent="-285750" eaLnBrk="0" hangingPunct="0">
                <a:defRPr sz="1200">
                  <a:solidFill>
                    <a:srgbClr val="FFFFFF"/>
                  </a:solidFill>
                  <a:latin typeface="Gill Sans" charset="0"/>
                  <a:cs typeface="ヒラギノ角ゴ ProN W3" charset="0"/>
                  <a:sym typeface="Gill Sans" charset="0"/>
                </a:defRPr>
              </a:lvl2pPr>
              <a:lvl3pPr marL="1143000" indent="-228600" eaLnBrk="0" hangingPunct="0">
                <a:defRPr sz="1200">
                  <a:solidFill>
                    <a:srgbClr val="FFFFFF"/>
                  </a:solidFill>
                  <a:latin typeface="Gill Sans" charset="0"/>
                  <a:cs typeface="ヒラギノ角ゴ ProN W3" charset="0"/>
                  <a:sym typeface="Gill Sans" charset="0"/>
                </a:defRPr>
              </a:lvl3pPr>
              <a:lvl4pPr marL="1600200" indent="-228600" eaLnBrk="0" hangingPunct="0">
                <a:defRPr sz="1200">
                  <a:solidFill>
                    <a:srgbClr val="FFFFFF"/>
                  </a:solidFill>
                  <a:latin typeface="Gill Sans" charset="0"/>
                  <a:cs typeface="ヒラギノ角ゴ ProN W3" charset="0"/>
                  <a:sym typeface="Gill Sans" charset="0"/>
                </a:defRPr>
              </a:lvl4pPr>
              <a:lvl5pPr marL="2057400" indent="-228600" eaLnBrk="0" hangingPunct="0">
                <a:defRPr sz="1200">
                  <a:solidFill>
                    <a:srgbClr val="FFFFFF"/>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cs typeface="ヒラギノ角ゴ ProN W3" charset="0"/>
                  <a:sym typeface="Gill Sans" charset="0"/>
                </a:defRPr>
              </a:lvl9pPr>
            </a:lstStyle>
            <a:p>
              <a:pPr eaLnBrk="1" hangingPunct="1"/>
              <a:endParaRPr lang="en-US" altLang="en-US"/>
            </a:p>
          </p:txBody>
        </p:sp>
        <p:pic>
          <p:nvPicPr>
            <p:cNvPr id="8"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Tree>
    <p:extLst>
      <p:ext uri="{BB962C8B-B14F-4D97-AF65-F5344CB8AC3E}">
        <p14:creationId xmlns:p14="http://schemas.microsoft.com/office/powerpoint/2010/main" val="3840013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2">
            <a:duotone>
              <a:schemeClr val="bg2">
                <a:shade val="88000"/>
                <a:hueMod val="106000"/>
                <a:satMod val="140000"/>
                <a:lumMod val="54000"/>
              </a:schemeClr>
              <a:schemeClr val="bg2">
                <a:tint val="98000"/>
                <a:hueMod val="90000"/>
                <a:satMod val="150000"/>
                <a:lumMod val="160000"/>
              </a:schemeClr>
            </a:duotone>
            <a:extLst>
              <a:ext uri="{BEBA8EAE-BF5A-486C-A8C5-ECC9F3942E4B}">
                <a14:imgProps xmlns:a14="http://schemas.microsoft.com/office/drawing/2010/main">
                  <a14:imgLayer r:embed="rId3">
                    <a14:imgEffect>
                      <a14:artisticPhotocopy/>
                    </a14:imgEffect>
                  </a14:imgLayer>
                </a14:imgProps>
              </a:ext>
            </a:extLst>
          </a:blip>
          <a:stretch/>
        </a:blipFill>
        <a:effectLst/>
      </p:bgPr>
    </p:bg>
    <p:spTree>
      <p:nvGrpSpPr>
        <p:cNvPr id="1" name=""/>
        <p:cNvGrpSpPr/>
        <p:nvPr/>
      </p:nvGrpSpPr>
      <p:grpSpPr>
        <a:xfrm>
          <a:off x="0" y="0"/>
          <a:ext cx="0" cy="0"/>
          <a:chOff x="0" y="0"/>
          <a:chExt cx="0" cy="0"/>
        </a:xfrm>
      </p:grpSpPr>
      <p:sp>
        <p:nvSpPr>
          <p:cNvPr id="2" name="Rectangle 1"/>
          <p:cNvSpPr/>
          <p:nvPr/>
        </p:nvSpPr>
        <p:spPr>
          <a:xfrm>
            <a:off x="3498574" y="0"/>
            <a:ext cx="6096000" cy="1569660"/>
          </a:xfrm>
          <a:prstGeom prst="rect">
            <a:avLst/>
          </a:prstGeom>
        </p:spPr>
        <p:txBody>
          <a:bodyPr>
            <a:spAutoFit/>
          </a:bodyPr>
          <a:lstStyle/>
          <a:p>
            <a:r>
              <a:rPr lang="en-US" sz="3200" b="1" dirty="0">
                <a:solidFill>
                  <a:schemeClr val="bg1"/>
                </a:solidFill>
                <a:latin typeface="Lucida Grande" charset="0"/>
                <a:ea typeface="Lucida Grande" charset="0"/>
                <a:cs typeface="Lucida Grande" charset="0"/>
                <a:sym typeface="Lucida Grande" charset="0"/>
              </a:rPr>
              <a:t>Victory in the House </a:t>
            </a:r>
            <a:br>
              <a:rPr lang="en-US" sz="3200" b="1" dirty="0">
                <a:solidFill>
                  <a:schemeClr val="bg1"/>
                </a:solidFill>
                <a:latin typeface="Lucida Grande" charset="0"/>
                <a:ea typeface="ヒラギノ角ゴ ProN W6" charset="0"/>
                <a:cs typeface="ヒラギノ角ゴ ProN W6" charset="0"/>
                <a:sym typeface="Lucida Grande" charset="0"/>
              </a:rPr>
            </a:br>
            <a:r>
              <a:rPr lang="en-US" sz="3200" b="1" dirty="0">
                <a:solidFill>
                  <a:schemeClr val="bg1"/>
                </a:solidFill>
                <a:latin typeface="Lucida Grande" charset="0"/>
                <a:ea typeface="ヒラギノ角ゴ ProN W6" charset="0"/>
                <a:cs typeface="ヒラギノ角ゴ ProN W6" charset="0"/>
                <a:sym typeface="Lucida Grande" charset="0"/>
              </a:rPr>
              <a:t>    </a:t>
            </a:r>
            <a:r>
              <a:rPr lang="en-US" sz="3200" b="1" dirty="0">
                <a:solidFill>
                  <a:schemeClr val="bg1"/>
                </a:solidFill>
                <a:latin typeface="Lucida Grande" charset="0"/>
                <a:ea typeface="Lucida Grande" charset="0"/>
                <a:cs typeface="Lucida Grande" charset="0"/>
                <a:sym typeface="Lucida Grande" charset="0"/>
              </a:rPr>
              <a:t>November, 2009  </a:t>
            </a:r>
            <a:br>
              <a:rPr lang="en-US" sz="3200" b="1" dirty="0">
                <a:solidFill>
                  <a:schemeClr val="bg1"/>
                </a:solidFill>
                <a:latin typeface="Lucida Grande" charset="0"/>
                <a:ea typeface="ヒラギノ角ゴ ProN W6" charset="0"/>
                <a:cs typeface="ヒラギノ角ゴ ProN W6" charset="0"/>
                <a:sym typeface="Lucida Grande" charset="0"/>
              </a:rPr>
            </a:br>
            <a:r>
              <a:rPr lang="en-US" sz="3200" b="1" dirty="0">
                <a:solidFill>
                  <a:schemeClr val="bg1"/>
                </a:solidFill>
                <a:latin typeface="Lucida Grande" charset="0"/>
                <a:ea typeface="ヒラギノ角ゴ ProN W6" charset="0"/>
                <a:cs typeface="ヒラギノ角ゴ ProN W6" charset="0"/>
                <a:sym typeface="Lucida Grande" charset="0"/>
              </a:rPr>
              <a:t>             </a:t>
            </a:r>
            <a:r>
              <a:rPr lang="en-US" sz="3200" b="1" dirty="0">
                <a:solidFill>
                  <a:schemeClr val="bg1"/>
                </a:solidFill>
                <a:latin typeface="Lucida Grande" charset="0"/>
                <a:ea typeface="Lucida Grande" charset="0"/>
                <a:cs typeface="Lucida Grande" charset="0"/>
                <a:sym typeface="Lucida Grande" charset="0"/>
              </a:rPr>
              <a:t>416-4 </a:t>
            </a:r>
            <a:endParaRPr lang="en-US" sz="3200" dirty="0">
              <a:solidFill>
                <a:schemeClr val="bg1"/>
              </a:solidFill>
            </a:endParaRPr>
          </a:p>
        </p:txBody>
      </p:sp>
      <p:grpSp>
        <p:nvGrpSpPr>
          <p:cNvPr id="3" name="Group 7"/>
          <p:cNvGrpSpPr>
            <a:grpSpLocks/>
          </p:cNvGrpSpPr>
          <p:nvPr/>
        </p:nvGrpSpPr>
        <p:grpSpPr bwMode="auto">
          <a:xfrm>
            <a:off x="291547" y="1655077"/>
            <a:ext cx="11542644" cy="1512184"/>
            <a:chOff x="0" y="0"/>
            <a:chExt cx="5280" cy="959"/>
          </a:xfrm>
        </p:grpSpPr>
        <p:sp>
          <p:nvSpPr>
            <p:cNvPr id="4" name="Rectangle 5"/>
            <p:cNvSpPr>
              <a:spLocks/>
            </p:cNvSpPr>
            <p:nvPr/>
          </p:nvSpPr>
          <p:spPr bwMode="auto">
            <a:xfrm>
              <a:off x="0" y="0"/>
              <a:ext cx="5280" cy="959"/>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Gill Sans" charset="0"/>
                  <a:cs typeface="ヒラギノ角ゴ ProN W3" charset="0"/>
                  <a:sym typeface="Gill Sans" charset="0"/>
                </a:defRPr>
              </a:lvl1pPr>
              <a:lvl2pPr marL="742950" indent="-285750" eaLnBrk="0" hangingPunct="0">
                <a:defRPr sz="1200">
                  <a:solidFill>
                    <a:srgbClr val="FFFFFF"/>
                  </a:solidFill>
                  <a:latin typeface="Gill Sans" charset="0"/>
                  <a:cs typeface="ヒラギノ角ゴ ProN W3" charset="0"/>
                  <a:sym typeface="Gill Sans" charset="0"/>
                </a:defRPr>
              </a:lvl2pPr>
              <a:lvl3pPr marL="1143000" indent="-228600" eaLnBrk="0" hangingPunct="0">
                <a:defRPr sz="1200">
                  <a:solidFill>
                    <a:srgbClr val="FFFFFF"/>
                  </a:solidFill>
                  <a:latin typeface="Gill Sans" charset="0"/>
                  <a:cs typeface="ヒラギノ角ゴ ProN W3" charset="0"/>
                  <a:sym typeface="Gill Sans" charset="0"/>
                </a:defRPr>
              </a:lvl3pPr>
              <a:lvl4pPr marL="1600200" indent="-228600" eaLnBrk="0" hangingPunct="0">
                <a:defRPr sz="1200">
                  <a:solidFill>
                    <a:srgbClr val="FFFFFF"/>
                  </a:solidFill>
                  <a:latin typeface="Gill Sans" charset="0"/>
                  <a:cs typeface="ヒラギノ角ゴ ProN W3" charset="0"/>
                  <a:sym typeface="Gill Sans" charset="0"/>
                </a:defRPr>
              </a:lvl4pPr>
              <a:lvl5pPr marL="2057400" indent="-228600" eaLnBrk="0" hangingPunct="0">
                <a:defRPr sz="1200">
                  <a:solidFill>
                    <a:srgbClr val="FFFFFF"/>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cs typeface="ヒラギノ角ゴ ProN W3" charset="0"/>
                  <a:sym typeface="Gill Sans" charset="0"/>
                </a:defRPr>
              </a:lvl9pPr>
            </a:lstStyle>
            <a:p>
              <a:pPr eaLnBrk="1" hangingPunct="1"/>
              <a:endParaRPr lang="en-US" altLang="en-US"/>
            </a:p>
          </p:txBody>
        </p:sp>
        <p:pic>
          <p:nvPicPr>
            <p:cNvPr id="5"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280" cy="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6" name="Rectangle 5"/>
          <p:cNvSpPr/>
          <p:nvPr/>
        </p:nvSpPr>
        <p:spPr>
          <a:xfrm>
            <a:off x="2534477" y="3256150"/>
            <a:ext cx="6096000" cy="1569660"/>
          </a:xfrm>
          <a:prstGeom prst="rect">
            <a:avLst/>
          </a:prstGeom>
        </p:spPr>
        <p:txBody>
          <a:bodyPr>
            <a:spAutoFit/>
          </a:bodyPr>
          <a:lstStyle/>
          <a:p>
            <a:pPr algn="ctr"/>
            <a:r>
              <a:rPr lang="en-US" altLang="en-US" sz="3200" b="1" dirty="0">
                <a:solidFill>
                  <a:schemeClr val="bg1"/>
                </a:solidFill>
                <a:latin typeface="Lucida Grande" charset="0"/>
                <a:cs typeface="Lucida Grande" charset="0"/>
                <a:sym typeface="Lucida Grande" charset="0"/>
              </a:rPr>
              <a:t>Victory in the Senate</a:t>
            </a:r>
          </a:p>
          <a:p>
            <a:pPr algn="ctr"/>
            <a:r>
              <a:rPr lang="en-US" altLang="en-US" sz="3200" b="1" dirty="0">
                <a:solidFill>
                  <a:schemeClr val="bg1"/>
                </a:solidFill>
                <a:latin typeface="Lucida Grande" charset="0"/>
                <a:cs typeface="Lucida Grande" charset="0"/>
                <a:sym typeface="Lucida Grande" charset="0"/>
              </a:rPr>
              <a:t>June, 2010</a:t>
            </a:r>
          </a:p>
          <a:p>
            <a:pPr algn="ctr"/>
            <a:r>
              <a:rPr lang="en-US" altLang="en-US" sz="3200" b="1" dirty="0">
                <a:solidFill>
                  <a:schemeClr val="bg1"/>
                </a:solidFill>
                <a:latin typeface="Lucida Grande" charset="0"/>
                <a:cs typeface="Lucida Grande" charset="0"/>
                <a:sym typeface="Lucida Grande" charset="0"/>
              </a:rPr>
              <a:t>Unanimous Consent</a:t>
            </a:r>
          </a:p>
        </p:txBody>
      </p:sp>
      <p:grpSp>
        <p:nvGrpSpPr>
          <p:cNvPr id="7" name="Group 10"/>
          <p:cNvGrpSpPr>
            <a:grpSpLocks/>
          </p:cNvGrpSpPr>
          <p:nvPr/>
        </p:nvGrpSpPr>
        <p:grpSpPr bwMode="auto">
          <a:xfrm>
            <a:off x="291547" y="4995396"/>
            <a:ext cx="11542644" cy="1724025"/>
            <a:chOff x="0" y="0"/>
            <a:chExt cx="5328" cy="1086"/>
          </a:xfrm>
        </p:grpSpPr>
        <p:sp>
          <p:nvSpPr>
            <p:cNvPr id="8" name="Rectangle 8"/>
            <p:cNvSpPr>
              <a:spLocks/>
            </p:cNvSpPr>
            <p:nvPr/>
          </p:nvSpPr>
          <p:spPr bwMode="auto">
            <a:xfrm>
              <a:off x="0" y="0"/>
              <a:ext cx="5328" cy="1086"/>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defRPr sz="1200">
                  <a:solidFill>
                    <a:srgbClr val="FFFFFF"/>
                  </a:solidFill>
                  <a:latin typeface="Gill Sans" charset="0"/>
                  <a:cs typeface="ヒラギノ角ゴ ProN W3" charset="0"/>
                  <a:sym typeface="Gill Sans" charset="0"/>
                </a:defRPr>
              </a:lvl1pPr>
              <a:lvl2pPr marL="742950" indent="-285750" eaLnBrk="0" hangingPunct="0">
                <a:defRPr sz="1200">
                  <a:solidFill>
                    <a:srgbClr val="FFFFFF"/>
                  </a:solidFill>
                  <a:latin typeface="Gill Sans" charset="0"/>
                  <a:cs typeface="ヒラギノ角ゴ ProN W3" charset="0"/>
                  <a:sym typeface="Gill Sans" charset="0"/>
                </a:defRPr>
              </a:lvl2pPr>
              <a:lvl3pPr marL="1143000" indent="-228600" eaLnBrk="0" hangingPunct="0">
                <a:defRPr sz="1200">
                  <a:solidFill>
                    <a:srgbClr val="FFFFFF"/>
                  </a:solidFill>
                  <a:latin typeface="Gill Sans" charset="0"/>
                  <a:cs typeface="ヒラギノ角ゴ ProN W3" charset="0"/>
                  <a:sym typeface="Gill Sans" charset="0"/>
                </a:defRPr>
              </a:lvl3pPr>
              <a:lvl4pPr marL="1600200" indent="-228600" eaLnBrk="0" hangingPunct="0">
                <a:defRPr sz="1200">
                  <a:solidFill>
                    <a:srgbClr val="FFFFFF"/>
                  </a:solidFill>
                  <a:latin typeface="Gill Sans" charset="0"/>
                  <a:cs typeface="ヒラギノ角ゴ ProN W3" charset="0"/>
                  <a:sym typeface="Gill Sans" charset="0"/>
                </a:defRPr>
              </a:lvl4pPr>
              <a:lvl5pPr marL="2057400" indent="-228600" eaLnBrk="0" hangingPunct="0">
                <a:defRPr sz="1200">
                  <a:solidFill>
                    <a:srgbClr val="FFFFFF"/>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1200">
                  <a:solidFill>
                    <a:srgbClr val="FFFFFF"/>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1200">
                  <a:solidFill>
                    <a:srgbClr val="FFFFFF"/>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1200">
                  <a:solidFill>
                    <a:srgbClr val="FFFFFF"/>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1200">
                  <a:solidFill>
                    <a:srgbClr val="FFFFFF"/>
                  </a:solidFill>
                  <a:latin typeface="Gill Sans" charset="0"/>
                  <a:cs typeface="ヒラギノ角ゴ ProN W3" charset="0"/>
                  <a:sym typeface="Gill Sans" charset="0"/>
                </a:defRPr>
              </a:lvl9pPr>
            </a:lstStyle>
            <a:p>
              <a:pPr eaLnBrk="1" hangingPunct="1"/>
              <a:endParaRPr lang="en-US" altLang="en-US"/>
            </a:p>
          </p:txBody>
        </p:sp>
        <p:pic>
          <p:nvPicPr>
            <p:cNvPr id="9" name="Picture 9"/>
            <p:cNvPicPr>
              <a:picLocks noChangeArrowheads="1"/>
            </p:cNvPicPr>
            <p:nvPr/>
          </p:nvPicPr>
          <p:blipFill>
            <a:blip r:embed="rId5">
              <a:extLst>
                <a:ext uri="{28A0092B-C50C-407E-A947-70E740481C1C}">
                  <a14:useLocalDpi xmlns:a14="http://schemas.microsoft.com/office/drawing/2010/main" val="0"/>
                </a:ext>
              </a:extLst>
            </a:blip>
            <a:srcRect l="1765" r="1534"/>
            <a:stretch>
              <a:fillRect/>
            </a:stretch>
          </p:blipFill>
          <p:spPr bwMode="auto">
            <a:xfrm>
              <a:off x="0" y="0"/>
              <a:ext cx="5328" cy="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Tree>
    <p:extLst>
      <p:ext uri="{BB962C8B-B14F-4D97-AF65-F5344CB8AC3E}">
        <p14:creationId xmlns:p14="http://schemas.microsoft.com/office/powerpoint/2010/main" val="133725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9267" y="2126211"/>
            <a:ext cx="4854478" cy="2389805"/>
          </a:xfrm>
          <a:prstGeom prst="rect">
            <a:avLst/>
          </a:prstGeom>
        </p:spPr>
      </p:pic>
      <p:pic>
        <p:nvPicPr>
          <p:cNvPr id="1026" name="Picture 2"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745" y="0"/>
            <a:ext cx="727825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267" y="5196007"/>
            <a:ext cx="3416531" cy="1661993"/>
          </a:xfrm>
          <a:prstGeom prst="rect">
            <a:avLst/>
          </a:prstGeom>
          <a:noFill/>
        </p:spPr>
        <p:txBody>
          <a:bodyPr wrap="square" rtlCol="0">
            <a:spAutoFit/>
          </a:bodyPr>
          <a:lstStyle/>
          <a:p>
            <a:r>
              <a:rPr lang="en-US" dirty="0">
                <a:latin typeface="Bodoni MT" panose="02070603080606020203" pitchFamily="18" charset="0"/>
              </a:rPr>
              <a:t>                </a:t>
            </a:r>
            <a:endParaRPr lang="en-US" dirty="0"/>
          </a:p>
          <a:p>
            <a:r>
              <a:rPr lang="en-US" sz="1400" dirty="0">
                <a:latin typeface="Bodoni MT" panose="02070603080606020203" pitchFamily="18" charset="0"/>
              </a:rPr>
              <a:t>From left to right:</a:t>
            </a:r>
          </a:p>
          <a:p>
            <a:endParaRPr lang="en-US" sz="1400" dirty="0">
              <a:latin typeface="Bodoni MT" panose="02070603080606020203" pitchFamily="18" charset="0"/>
            </a:endParaRPr>
          </a:p>
          <a:p>
            <a:r>
              <a:rPr lang="en-US" sz="1400" dirty="0">
                <a:latin typeface="Bodoni MT" panose="02070603080606020203" pitchFamily="18" charset="0"/>
              </a:rPr>
              <a:t>Rep. Doris Matsui (D-CA)</a:t>
            </a:r>
          </a:p>
          <a:p>
            <a:r>
              <a:rPr lang="en-US" sz="1400" dirty="0">
                <a:latin typeface="Bodoni MT" panose="02070603080606020203" pitchFamily="18" charset="0"/>
              </a:rPr>
              <a:t>ICV Member – Laurie Dishman</a:t>
            </a:r>
          </a:p>
          <a:p>
            <a:r>
              <a:rPr lang="en-US" sz="1400" dirty="0">
                <a:latin typeface="Bodoni MT" panose="02070603080606020203" pitchFamily="18" charset="0"/>
              </a:rPr>
              <a:t>POTUS – Barack Obama</a:t>
            </a:r>
          </a:p>
          <a:p>
            <a:r>
              <a:rPr lang="en-US" sz="1400" dirty="0">
                <a:latin typeface="Bodoni MT" panose="02070603080606020203" pitchFamily="18" charset="0"/>
              </a:rPr>
              <a:t>Rep. Ted Poe (R.- TX)</a:t>
            </a:r>
          </a:p>
        </p:txBody>
      </p:sp>
      <p:sp>
        <p:nvSpPr>
          <p:cNvPr id="8" name="TextBox 7"/>
          <p:cNvSpPr txBox="1"/>
          <p:nvPr/>
        </p:nvSpPr>
        <p:spPr>
          <a:xfrm>
            <a:off x="6785956" y="6577586"/>
            <a:ext cx="2352502" cy="369332"/>
          </a:xfrm>
          <a:prstGeom prst="rect">
            <a:avLst/>
          </a:prstGeom>
          <a:noFill/>
        </p:spPr>
        <p:txBody>
          <a:bodyPr wrap="square" rtlCol="0">
            <a:spAutoFit/>
          </a:bodyPr>
          <a:lstStyle/>
          <a:p>
            <a:endParaRPr lang="en-US" dirty="0"/>
          </a:p>
        </p:txBody>
      </p:sp>
      <p:sp>
        <p:nvSpPr>
          <p:cNvPr id="9" name="TextBox 8"/>
          <p:cNvSpPr txBox="1"/>
          <p:nvPr/>
        </p:nvSpPr>
        <p:spPr>
          <a:xfrm>
            <a:off x="386645" y="313267"/>
            <a:ext cx="3575755" cy="1477328"/>
          </a:xfrm>
          <a:prstGeom prst="rect">
            <a:avLst/>
          </a:prstGeom>
          <a:noFill/>
        </p:spPr>
        <p:txBody>
          <a:bodyPr wrap="square" rtlCol="0">
            <a:spAutoFit/>
          </a:bodyPr>
          <a:lstStyle/>
          <a:p>
            <a:r>
              <a:rPr lang="en-US" dirty="0">
                <a:solidFill>
                  <a:srgbClr val="FF0000"/>
                </a:solidFill>
                <a:latin typeface="Bodoni MT" panose="02070603080606020203" pitchFamily="18" charset="0"/>
              </a:rPr>
              <a:t>                </a:t>
            </a:r>
            <a:r>
              <a:rPr lang="en-US" dirty="0">
                <a:latin typeface="Bodoni MT" panose="02070603080606020203" pitchFamily="18" charset="0"/>
              </a:rPr>
              <a:t>July 27, 2010</a:t>
            </a:r>
          </a:p>
          <a:p>
            <a:r>
              <a:rPr lang="en-US" dirty="0">
                <a:latin typeface="Bodoni MT" panose="02070603080606020203" pitchFamily="18" charset="0"/>
              </a:rPr>
              <a:t>The Cruise Vessel Security and  </a:t>
            </a:r>
          </a:p>
          <a:p>
            <a:r>
              <a:rPr lang="en-US" dirty="0">
                <a:latin typeface="Bodoni MT" panose="02070603080606020203" pitchFamily="18" charset="0"/>
              </a:rPr>
              <a:t>                  Safety Act </a:t>
            </a:r>
          </a:p>
          <a:p>
            <a:endParaRPr lang="en-US" dirty="0">
              <a:latin typeface="Bodoni MT" panose="02070603080606020203" pitchFamily="18" charset="0"/>
            </a:endParaRPr>
          </a:p>
          <a:p>
            <a:r>
              <a:rPr lang="en-US" dirty="0"/>
              <a:t>                 became…</a:t>
            </a:r>
          </a:p>
        </p:txBody>
      </p:sp>
    </p:spTree>
    <p:extLst>
      <p:ext uri="{BB962C8B-B14F-4D97-AF65-F5344CB8AC3E}">
        <p14:creationId xmlns:p14="http://schemas.microsoft.com/office/powerpoint/2010/main" val="1933167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2">
            <a:duotone>
              <a:schemeClr val="bg2">
                <a:shade val="88000"/>
                <a:hueMod val="106000"/>
                <a:satMod val="140000"/>
                <a:lumMod val="54000"/>
              </a:schemeClr>
              <a:schemeClr val="bg2">
                <a:tint val="98000"/>
                <a:hueMod val="90000"/>
                <a:satMod val="150000"/>
                <a:lumMod val="160000"/>
              </a:schemeClr>
            </a:duotone>
            <a:extLst>
              <a:ext uri="{BEBA8EAE-BF5A-486C-A8C5-ECC9F3942E4B}">
                <a14:imgProps xmlns:a14="http://schemas.microsoft.com/office/drawing/2010/main">
                  <a14:imgLayer r:embed="rId3">
                    <a14:imgEffect>
                      <a14:artisticPhotocopy/>
                    </a14:imgEffect>
                  </a14:imgLayer>
                </a14:imgProps>
              </a:ext>
            </a:extLst>
          </a:blip>
          <a:stretch/>
        </a:blipFill>
        <a:effectLst/>
      </p:bgPr>
    </p:bg>
    <p:spTree>
      <p:nvGrpSpPr>
        <p:cNvPr id="1" name=""/>
        <p:cNvGrpSpPr/>
        <p:nvPr/>
      </p:nvGrpSpPr>
      <p:grpSpPr>
        <a:xfrm>
          <a:off x="0" y="0"/>
          <a:ext cx="0" cy="0"/>
          <a:chOff x="0" y="0"/>
          <a:chExt cx="0" cy="0"/>
        </a:xfrm>
      </p:grpSpPr>
      <p:sp>
        <p:nvSpPr>
          <p:cNvPr id="2" name="Rectangle 1"/>
          <p:cNvSpPr/>
          <p:nvPr/>
        </p:nvSpPr>
        <p:spPr>
          <a:xfrm>
            <a:off x="357810" y="-114442"/>
            <a:ext cx="11834190" cy="1754326"/>
          </a:xfrm>
          <a:prstGeom prst="rect">
            <a:avLst/>
          </a:prstGeom>
        </p:spPr>
        <p:txBody>
          <a:bodyPr wrap="square">
            <a:spAutoFit/>
          </a:bodyPr>
          <a:lstStyle/>
          <a:p>
            <a:r>
              <a:rPr lang="en-US" sz="5400" dirty="0">
                <a:sym typeface="Century Gothic" charset="0"/>
              </a:rPr>
              <a:t>Cruise Vessel Security and Safety Act  or                                        </a:t>
            </a:r>
            <a:br>
              <a:rPr lang="en-US" sz="5400" dirty="0">
                <a:sym typeface="Century Gothic" charset="0"/>
              </a:rPr>
            </a:br>
            <a:r>
              <a:rPr lang="en-US" sz="5400" dirty="0">
                <a:sym typeface="Century Gothic" charset="0"/>
              </a:rPr>
              <a:t>             CVSSA  Summary</a:t>
            </a:r>
            <a:endParaRPr lang="en-US" sz="5400" dirty="0"/>
          </a:p>
        </p:txBody>
      </p:sp>
      <p:sp>
        <p:nvSpPr>
          <p:cNvPr id="3" name="Rectangle 2"/>
          <p:cNvSpPr/>
          <p:nvPr/>
        </p:nvSpPr>
        <p:spPr>
          <a:xfrm>
            <a:off x="490330" y="1639884"/>
            <a:ext cx="10813774" cy="4708981"/>
          </a:xfrm>
          <a:prstGeom prst="rect">
            <a:avLst/>
          </a:prstGeom>
        </p:spPr>
        <p:txBody>
          <a:bodyPr wrap="square">
            <a:spAutoFit/>
          </a:bodyPr>
          <a:lstStyle/>
          <a:p>
            <a:r>
              <a:rPr lang="en-US" altLang="en-US" sz="3000" dirty="0"/>
              <a:t>* The new law requires the cruise industry to install video surveillance systems in common areas as well as door viewers and security latches on cabin doors. The ship railings must be at least 42” in height and a safety guide must be distributed to each passenger detailing the contact information for proper authorities everywhere the ship sails.</a:t>
            </a:r>
          </a:p>
          <a:p>
            <a:endParaRPr lang="en-US" altLang="en-US" sz="3000" dirty="0"/>
          </a:p>
          <a:p>
            <a:r>
              <a:rPr lang="en-US" altLang="en-US" sz="3000" dirty="0"/>
              <a:t>* Each ship must carry equipment and materials to perform sexual assault medical exams and to collect forensic evidence.  Ships also need to have drugs to prevent sexually transmitted diseases after an assault.  </a:t>
            </a:r>
          </a:p>
        </p:txBody>
      </p:sp>
    </p:spTree>
    <p:extLst>
      <p:ext uri="{BB962C8B-B14F-4D97-AF65-F5344CB8AC3E}">
        <p14:creationId xmlns:p14="http://schemas.microsoft.com/office/powerpoint/2010/main" val="3027999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51791" y="1852065"/>
            <a:ext cx="11529391" cy="4708981"/>
          </a:xfrm>
          <a:prstGeom prst="rect">
            <a:avLst/>
          </a:prstGeom>
        </p:spPr>
        <p:txBody>
          <a:bodyPr wrap="square">
            <a:spAutoFit/>
          </a:bodyPr>
          <a:lstStyle/>
          <a:p>
            <a:r>
              <a:rPr lang="en-US" altLang="en-US" sz="3000" dirty="0"/>
              <a:t>* The new bill also contains a clause insuring medical confidentiality with provisions forbidding the master of the vessel from passing on the confidential medical records of sexual assault victims to company officials, particularly the corporate legal department without the victim’s consent. </a:t>
            </a:r>
          </a:p>
          <a:p>
            <a:endParaRPr lang="en-US" altLang="en-US" sz="3000" dirty="0"/>
          </a:p>
          <a:p>
            <a:r>
              <a:rPr lang="en-US" altLang="en-US" sz="3000" dirty="0"/>
              <a:t>* Ships will be required to log and report all deaths, missing persons, alleged crimes and complaints involving most thefts, sexual attacks and assaults involving U.S. citizens.  Those records must be available to the FBI and the U.S. Coast Guard electronically and to all law enforcement officers.</a:t>
            </a:r>
          </a:p>
        </p:txBody>
      </p:sp>
      <p:sp>
        <p:nvSpPr>
          <p:cNvPr id="3" name="Rectangle 2"/>
          <p:cNvSpPr/>
          <p:nvPr/>
        </p:nvSpPr>
        <p:spPr>
          <a:xfrm>
            <a:off x="662608" y="97739"/>
            <a:ext cx="10959548" cy="1754326"/>
          </a:xfrm>
          <a:prstGeom prst="rect">
            <a:avLst/>
          </a:prstGeom>
        </p:spPr>
        <p:txBody>
          <a:bodyPr wrap="square">
            <a:spAutoFit/>
          </a:bodyPr>
          <a:lstStyle/>
          <a:p>
            <a:r>
              <a:rPr lang="en-US" sz="5400" dirty="0">
                <a:sym typeface="Century Gothic" charset="0"/>
              </a:rPr>
              <a:t>Cruise Vessel Security and Safety Act                                          </a:t>
            </a:r>
            <a:br>
              <a:rPr lang="en-US" sz="5400" dirty="0">
                <a:sym typeface="Century Gothic" charset="0"/>
              </a:rPr>
            </a:br>
            <a:r>
              <a:rPr lang="en-US" sz="5400" dirty="0">
                <a:sym typeface="Century Gothic" charset="0"/>
              </a:rPr>
              <a:t>                     Summary</a:t>
            </a:r>
            <a:endParaRPr lang="en-US" sz="5400" dirty="0"/>
          </a:p>
        </p:txBody>
      </p:sp>
    </p:spTree>
    <p:extLst>
      <p:ext uri="{BB962C8B-B14F-4D97-AF65-F5344CB8AC3E}">
        <p14:creationId xmlns:p14="http://schemas.microsoft.com/office/powerpoint/2010/main" val="323657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10817" y="2518058"/>
            <a:ext cx="11145078" cy="2554545"/>
          </a:xfrm>
          <a:prstGeom prst="rect">
            <a:avLst/>
          </a:prstGeom>
        </p:spPr>
        <p:txBody>
          <a:bodyPr wrap="square">
            <a:spAutoFit/>
          </a:bodyPr>
          <a:lstStyle/>
          <a:p>
            <a:r>
              <a:rPr lang="en-US" altLang="en-US" sz="3200" dirty="0"/>
              <a:t>* Additionally, each cruise line must provide a link to this crime reporting web site on its own web site.</a:t>
            </a:r>
          </a:p>
          <a:p>
            <a:endParaRPr lang="en-US" altLang="en-US" sz="3200" dirty="0"/>
          </a:p>
          <a:p>
            <a:r>
              <a:rPr lang="en-US" altLang="en-US" sz="3200" dirty="0"/>
              <a:t>* And finally, the law provides for civil and criminal penalties to be assessed against any vessel in violation of the above provisions.</a:t>
            </a:r>
          </a:p>
        </p:txBody>
      </p:sp>
      <p:sp>
        <p:nvSpPr>
          <p:cNvPr id="3" name="Rectangle 2"/>
          <p:cNvSpPr/>
          <p:nvPr/>
        </p:nvSpPr>
        <p:spPr>
          <a:xfrm>
            <a:off x="410817" y="216861"/>
            <a:ext cx="10933043" cy="1754326"/>
          </a:xfrm>
          <a:prstGeom prst="rect">
            <a:avLst/>
          </a:prstGeom>
        </p:spPr>
        <p:txBody>
          <a:bodyPr wrap="square">
            <a:spAutoFit/>
          </a:bodyPr>
          <a:lstStyle/>
          <a:p>
            <a:r>
              <a:rPr lang="en-US" sz="5400" dirty="0">
                <a:sym typeface="Century Gothic" charset="0"/>
              </a:rPr>
              <a:t>Cruise Vessel Security and Safety Act                                          </a:t>
            </a:r>
            <a:br>
              <a:rPr lang="en-US" sz="5400" dirty="0">
                <a:sym typeface="Century Gothic" charset="0"/>
              </a:rPr>
            </a:br>
            <a:r>
              <a:rPr lang="en-US" sz="5400" dirty="0">
                <a:sym typeface="Century Gothic" charset="0"/>
              </a:rPr>
              <a:t>                     Summary</a:t>
            </a:r>
            <a:endParaRPr lang="en-US" sz="5400" dirty="0"/>
          </a:p>
        </p:txBody>
      </p:sp>
    </p:spTree>
    <p:extLst>
      <p:ext uri="{BB962C8B-B14F-4D97-AF65-F5344CB8AC3E}">
        <p14:creationId xmlns:p14="http://schemas.microsoft.com/office/powerpoint/2010/main" val="3677654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D2AD8C-1C32-9F4B-A8B2-0214A5BCAF55}"/>
              </a:ext>
            </a:extLst>
          </p:cNvPr>
          <p:cNvSpPr txBox="1"/>
          <p:nvPr/>
        </p:nvSpPr>
        <p:spPr>
          <a:xfrm>
            <a:off x="1115123" y="468351"/>
            <a:ext cx="9612350" cy="5632311"/>
          </a:xfrm>
          <a:prstGeom prst="rect">
            <a:avLst/>
          </a:prstGeom>
          <a:noFill/>
        </p:spPr>
        <p:txBody>
          <a:bodyPr wrap="square" rtlCol="0">
            <a:spAutoFit/>
          </a:bodyPr>
          <a:lstStyle/>
          <a:p>
            <a:r>
              <a:rPr lang="en-US" sz="7200" dirty="0"/>
              <a:t>But, and there is a big BUT, ICV has learned the hard way that one cannot rest there.  The work continues. </a:t>
            </a:r>
          </a:p>
        </p:txBody>
      </p:sp>
    </p:spTree>
    <p:extLst>
      <p:ext uri="{BB962C8B-B14F-4D97-AF65-F5344CB8AC3E}">
        <p14:creationId xmlns:p14="http://schemas.microsoft.com/office/powerpoint/2010/main" val="441483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60811" y="2019101"/>
            <a:ext cx="8987882" cy="2173759"/>
          </a:xfrm>
          <a:prstGeom prst="rect">
            <a:avLst/>
          </a:prstGeom>
        </p:spPr>
      </p:pic>
      <p:pic>
        <p:nvPicPr>
          <p:cNvPr id="6" name="Picture 5"/>
          <p:cNvPicPr>
            <a:picLocks noChangeAspect="1"/>
          </p:cNvPicPr>
          <p:nvPr/>
        </p:nvPicPr>
        <p:blipFill>
          <a:blip r:embed="rId3"/>
          <a:stretch>
            <a:fillRect/>
          </a:stretch>
        </p:blipFill>
        <p:spPr>
          <a:xfrm>
            <a:off x="1460811" y="4192860"/>
            <a:ext cx="8854067" cy="1466295"/>
          </a:xfrm>
          <a:prstGeom prst="rect">
            <a:avLst/>
          </a:prstGeom>
        </p:spPr>
      </p:pic>
    </p:spTree>
    <p:extLst>
      <p:ext uri="{BB962C8B-B14F-4D97-AF65-F5344CB8AC3E}">
        <p14:creationId xmlns:p14="http://schemas.microsoft.com/office/powerpoint/2010/main" val="1101181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16EDB1-1626-304B-983B-17CA276AB8AE}"/>
              </a:ext>
            </a:extLst>
          </p:cNvPr>
          <p:cNvSpPr/>
          <p:nvPr/>
        </p:nvSpPr>
        <p:spPr>
          <a:xfrm>
            <a:off x="357188" y="0"/>
            <a:ext cx="10758487" cy="6247864"/>
          </a:xfrm>
          <a:prstGeom prst="rect">
            <a:avLst/>
          </a:prstGeom>
        </p:spPr>
        <p:txBody>
          <a:bodyPr wrap="square">
            <a:spAutoFit/>
          </a:bodyPr>
          <a:lstStyle/>
          <a:p>
            <a:r>
              <a:rPr lang="en-US" sz="2400" dirty="0">
                <a:solidFill>
                  <a:srgbClr val="000000"/>
                </a:solidFill>
                <a:latin typeface="+mj-lt"/>
              </a:rPr>
              <a:t>                             The Cruise Passenger Protection Act would: </a:t>
            </a:r>
          </a:p>
          <a:p>
            <a:endParaRPr lang="en-US" dirty="0">
              <a:solidFill>
                <a:srgbClr val="000000"/>
              </a:solidFill>
              <a:latin typeface="Garamond" panose="02020404030301010803" pitchFamily="18" charset="0"/>
            </a:endParaRPr>
          </a:p>
          <a:p>
            <a:pPr marL="285750" indent="-285750">
              <a:buFont typeface="Symbol" pitchFamily="2" charset="2"/>
              <a:buChar char="·"/>
            </a:pPr>
            <a:r>
              <a:rPr lang="en-US" sz="2000" dirty="0">
                <a:solidFill>
                  <a:srgbClr val="000000"/>
                </a:solidFill>
                <a:latin typeface="+mj-lt"/>
              </a:rPr>
              <a:t>Require vessels to integrate technology that can be used for capturing images of passengers AND detecting passengers who have fallen overboard, to the extent that such technology is available; </a:t>
            </a:r>
          </a:p>
          <a:p>
            <a:pPr marL="285750" indent="-285750">
              <a:buFont typeface="Symbol" pitchFamily="2" charset="2"/>
              <a:buChar char="·"/>
            </a:pPr>
            <a:endParaRPr lang="en-US" sz="2000" dirty="0">
              <a:solidFill>
                <a:srgbClr val="000000"/>
              </a:solidFill>
              <a:latin typeface="+mj-lt"/>
            </a:endParaRPr>
          </a:p>
          <a:p>
            <a:pPr marL="285750" indent="-285750">
              <a:buFont typeface="Symbol" pitchFamily="2" charset="2"/>
              <a:buChar char="·"/>
            </a:pPr>
            <a:r>
              <a:rPr lang="en-US" sz="2000" dirty="0">
                <a:solidFill>
                  <a:srgbClr val="000000"/>
                </a:solidFill>
                <a:latin typeface="+mj-lt"/>
              </a:rPr>
              <a:t> Improve medical standards aboard cruise ships. </a:t>
            </a:r>
          </a:p>
          <a:p>
            <a:endParaRPr lang="en-US" sz="2000" dirty="0">
              <a:solidFill>
                <a:srgbClr val="000000"/>
              </a:solidFill>
              <a:latin typeface="+mj-lt"/>
            </a:endParaRPr>
          </a:p>
          <a:p>
            <a:pPr marL="285750" indent="-285750">
              <a:buFont typeface="Arial" panose="020B0604020202020204" pitchFamily="34" charset="0"/>
              <a:buChar char="•"/>
            </a:pPr>
            <a:r>
              <a:rPr lang="en-US" sz="2000" dirty="0">
                <a:solidFill>
                  <a:srgbClr val="000000"/>
                </a:solidFill>
                <a:latin typeface="+mj-lt"/>
              </a:rPr>
              <a:t> Require vessels to be staffed with an appropriate number of sea marshals, who have been certified by, and are</a:t>
            </a:r>
          </a:p>
          <a:p>
            <a:r>
              <a:rPr lang="en-US" sz="2000" dirty="0">
                <a:solidFill>
                  <a:srgbClr val="000000"/>
                </a:solidFill>
                <a:latin typeface="+mj-lt"/>
              </a:rPr>
              <a:t>     operating under the jurisdiction of, the United States Coast Guard.</a:t>
            </a:r>
          </a:p>
          <a:p>
            <a:endParaRPr lang="en-US" sz="2000" dirty="0">
              <a:solidFill>
                <a:srgbClr val="000000"/>
              </a:solidFill>
              <a:latin typeface="+mj-lt"/>
            </a:endParaRPr>
          </a:p>
          <a:p>
            <a:pPr marL="285750" indent="-285750">
              <a:buFont typeface="Symbol" pitchFamily="2" charset="2"/>
              <a:buChar char="·"/>
            </a:pPr>
            <a:r>
              <a:rPr lang="en-US" sz="2000" dirty="0">
                <a:solidFill>
                  <a:srgbClr val="000000"/>
                </a:solidFill>
                <a:latin typeface="+mj-lt"/>
              </a:rPr>
              <a:t>Establish the Department of Transportation (DOT) as the lead federal agency for consumer protection for cruise ship passengers, similar to the role the Department has in aviation consumer protection; </a:t>
            </a:r>
          </a:p>
          <a:p>
            <a:pPr marL="285750" indent="-285750">
              <a:buFont typeface="Symbol" pitchFamily="2" charset="2"/>
              <a:buChar char="·"/>
            </a:pPr>
            <a:endParaRPr lang="en-US" sz="2000" dirty="0">
              <a:solidFill>
                <a:srgbClr val="000000"/>
              </a:solidFill>
              <a:latin typeface="+mj-lt"/>
            </a:endParaRPr>
          </a:p>
          <a:p>
            <a:pPr marL="285750" indent="-285750">
              <a:buFont typeface="Symbol" pitchFamily="2" charset="2"/>
              <a:buChar char="·"/>
            </a:pPr>
            <a:r>
              <a:rPr lang="en-US" sz="2000" dirty="0">
                <a:solidFill>
                  <a:srgbClr val="000000"/>
                </a:solidFill>
                <a:latin typeface="+mj-lt"/>
              </a:rPr>
              <a:t> Give consumers a clear upfront summary of the restrictive terms and conditions in cruise contracts. The Secretary of Transportation would develop standards for the cruise lines to provide prospective passengers with a short summary of the key terms in the contract. Consumers would be able to read a plain language summary of the key rights and limitations that passengers have during their cruise so they are fully aware of what rights they have, and don't have, before they book their tickets. </a:t>
            </a:r>
          </a:p>
          <a:p>
            <a:endParaRPr lang="en-US"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2772174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61F8DC-7F45-8849-BDAA-1F284A426877}"/>
              </a:ext>
            </a:extLst>
          </p:cNvPr>
          <p:cNvSpPr/>
          <p:nvPr/>
        </p:nvSpPr>
        <p:spPr>
          <a:xfrm>
            <a:off x="677778" y="1623822"/>
            <a:ext cx="9849853" cy="5262979"/>
          </a:xfrm>
          <a:prstGeom prst="rect">
            <a:avLst/>
          </a:prstGeom>
        </p:spPr>
        <p:txBody>
          <a:bodyPr wrap="square">
            <a:spAutoFit/>
          </a:bodyPr>
          <a:lstStyle/>
          <a:p>
            <a:pPr marL="285750" indent="-285750">
              <a:buFont typeface="Symbol" pitchFamily="2" charset="2"/>
              <a:buChar char="·"/>
            </a:pPr>
            <a:r>
              <a:rPr lang="en-US" sz="2400" dirty="0">
                <a:solidFill>
                  <a:srgbClr val="000000"/>
                </a:solidFill>
                <a:latin typeface="Garamond" panose="02020404030301010803" pitchFamily="18" charset="0"/>
              </a:rPr>
              <a:t>Establish a consumer complaints toll-free hotline telephone number, give the DOT the authority to investigate complaints, and create an Advisory Committee for Passenger Vessel Consumer Protection, which would be charged with evaluating current consumer protections and generating recommendations for improvements; </a:t>
            </a:r>
          </a:p>
          <a:p>
            <a:pPr marL="285750" indent="-285750">
              <a:buFont typeface="Symbol" pitchFamily="2" charset="2"/>
              <a:buChar char="·"/>
            </a:pPr>
            <a:endParaRPr lang="en-US" sz="2400" dirty="0">
              <a:solidFill>
                <a:srgbClr val="000000"/>
              </a:solidFill>
              <a:latin typeface="Garamond" panose="02020404030301010803" pitchFamily="18" charset="0"/>
            </a:endParaRPr>
          </a:p>
          <a:p>
            <a:r>
              <a:rPr lang="en-US" sz="2400" dirty="0">
                <a:solidFill>
                  <a:srgbClr val="000000"/>
                </a:solidFill>
                <a:latin typeface="Symbol" pitchFamily="2" charset="2"/>
              </a:rPr>
              <a:t> </a:t>
            </a:r>
            <a:r>
              <a:rPr lang="en-US" sz="2400" dirty="0">
                <a:solidFill>
                  <a:srgbClr val="000000"/>
                </a:solidFill>
                <a:latin typeface="Garamond" panose="02020404030301010803" pitchFamily="18" charset="0"/>
              </a:rPr>
              <a:t>Require the reporting of crimes against minors to the list of currently reported crime statistics. </a:t>
            </a:r>
            <a:r>
              <a:rPr lang="en-US" sz="2400" dirty="0">
                <a:solidFill>
                  <a:srgbClr val="000000"/>
                </a:solidFill>
                <a:latin typeface="Symbol" pitchFamily="2" charset="2"/>
              </a:rPr>
              <a:t> </a:t>
            </a:r>
            <a:r>
              <a:rPr lang="en-US" sz="2400" dirty="0">
                <a:solidFill>
                  <a:srgbClr val="000000"/>
                </a:solidFill>
                <a:latin typeface="Garamond" panose="02020404030301010803" pitchFamily="18" charset="0"/>
              </a:rPr>
              <a:t>Address crimes on cruise ships by strengthening video surveillance requirements in public areas, and setting requirements for the amount of time cruises lines must retain videos; </a:t>
            </a:r>
            <a:r>
              <a:rPr lang="en-US" sz="2400" dirty="0">
                <a:solidFill>
                  <a:srgbClr val="000000"/>
                </a:solidFill>
                <a:latin typeface="Symbol" pitchFamily="2" charset="2"/>
              </a:rPr>
              <a:t> </a:t>
            </a:r>
            <a:r>
              <a:rPr lang="en-US" sz="2400" dirty="0">
                <a:solidFill>
                  <a:srgbClr val="000000"/>
                </a:solidFill>
                <a:latin typeface="Garamond" panose="02020404030301010803" pitchFamily="18" charset="0"/>
              </a:rPr>
              <a:t>Establish a victim advocate to be the primary point of contact in assisting victims, including helping the victim to understand their rights in international waters, get access to appropriate law enforcement and consulate services, and have access to necessary victim support services. </a:t>
            </a:r>
            <a:r>
              <a:rPr lang="en-US" sz="2400" dirty="0">
                <a:solidFill>
                  <a:srgbClr val="000000"/>
                </a:solidFill>
                <a:latin typeface="Times-Roman" pitchFamily="2" charset="0"/>
              </a:rPr>
              <a:t>	</a:t>
            </a:r>
          </a:p>
        </p:txBody>
      </p:sp>
      <p:sp>
        <p:nvSpPr>
          <p:cNvPr id="3" name="TextBox 2">
            <a:extLst>
              <a:ext uri="{FF2B5EF4-FFF2-40B4-BE49-F238E27FC236}">
                <a16:creationId xmlns:a16="http://schemas.microsoft.com/office/drawing/2014/main" id="{321A05A3-838D-2C41-8E22-91CE78235899}"/>
              </a:ext>
            </a:extLst>
          </p:cNvPr>
          <p:cNvSpPr txBox="1"/>
          <p:nvPr/>
        </p:nvSpPr>
        <p:spPr>
          <a:xfrm>
            <a:off x="3801979" y="288758"/>
            <a:ext cx="6725652" cy="830997"/>
          </a:xfrm>
          <a:prstGeom prst="rect">
            <a:avLst/>
          </a:prstGeom>
          <a:noFill/>
        </p:spPr>
        <p:txBody>
          <a:bodyPr wrap="square" rtlCol="0">
            <a:spAutoFit/>
          </a:bodyPr>
          <a:lstStyle/>
          <a:p>
            <a:r>
              <a:rPr lang="en-US" sz="4800" dirty="0"/>
              <a:t>CPPA continued….</a:t>
            </a:r>
          </a:p>
        </p:txBody>
      </p:sp>
    </p:spTree>
    <p:extLst>
      <p:ext uri="{BB962C8B-B14F-4D97-AF65-F5344CB8AC3E}">
        <p14:creationId xmlns:p14="http://schemas.microsoft.com/office/powerpoint/2010/main" val="2779207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66461" y="256013"/>
            <a:ext cx="6859077" cy="6345974"/>
          </a:xfrm>
          <a:prstGeom prst="rect">
            <a:avLst/>
          </a:prstGeom>
        </p:spPr>
      </p:pic>
    </p:spTree>
    <p:extLst>
      <p:ext uri="{BB962C8B-B14F-4D97-AF65-F5344CB8AC3E}">
        <p14:creationId xmlns:p14="http://schemas.microsoft.com/office/powerpoint/2010/main" val="190284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683606" y="246477"/>
            <a:ext cx="7038392" cy="1661993"/>
          </a:xfrm>
          <a:prstGeom prst="rect">
            <a:avLst/>
          </a:prstGeom>
        </p:spPr>
        <p:txBody>
          <a:bodyPr wrap="square">
            <a:spAutoFit/>
          </a:bodyPr>
          <a:lstStyle/>
          <a:p>
            <a:r>
              <a:rPr lang="en-US" sz="2800" b="1" dirty="0">
                <a:solidFill>
                  <a:schemeClr val="bg1"/>
                </a:solidFill>
                <a:latin typeface="Gill Sans Ultra Bold" panose="020B0A02020104020203" pitchFamily="34" charset="0"/>
                <a:ea typeface="Lucida Grande" charset="0"/>
                <a:cs typeface="Lucida Grande" charset="0"/>
                <a:sym typeface="Lucida Grande" charset="0"/>
              </a:rPr>
              <a:t>      What ICV Does, Part I:  </a:t>
            </a:r>
            <a:br>
              <a:rPr lang="en-US" sz="2800" b="1" dirty="0">
                <a:solidFill>
                  <a:schemeClr val="bg1"/>
                </a:solidFill>
                <a:latin typeface="Gill Sans Ultra Bold" panose="020B0A02020104020203" pitchFamily="34" charset="0"/>
                <a:ea typeface="ヒラギノ角ゴ ProN W6" charset="0"/>
                <a:cs typeface="ヒラギノ角ゴ ProN W6" charset="0"/>
                <a:sym typeface="Lucida Grande" charset="0"/>
              </a:rPr>
            </a:br>
            <a:r>
              <a:rPr lang="en-US" sz="2000" b="1" dirty="0">
                <a:solidFill>
                  <a:srgbClr val="A5CFDC"/>
                </a:solidFill>
                <a:latin typeface="Lucida Grande" charset="0"/>
                <a:ea typeface="ヒラギノ角ゴ ProN W6" charset="0"/>
                <a:cs typeface="ヒラギノ角ゴ ProN W6" charset="0"/>
                <a:sym typeface="Lucida Grande" charset="0"/>
              </a:rPr>
              <a:t>        </a:t>
            </a:r>
            <a:r>
              <a:rPr lang="en-US" dirty="0">
                <a:solidFill>
                  <a:schemeClr val="bg1"/>
                </a:solidFill>
                <a:latin typeface="Gill Sans Ultra Bold" panose="020B0A02020104020203" pitchFamily="34" charset="0"/>
                <a:ea typeface="Calibri" panose="020F0502020204030204" pitchFamily="34" charset="0"/>
              </a:rPr>
              <a:t>Advocates for improved regulations, </a:t>
            </a:r>
          </a:p>
          <a:p>
            <a:r>
              <a:rPr lang="en-US" dirty="0">
                <a:solidFill>
                  <a:schemeClr val="bg1"/>
                </a:solidFill>
                <a:latin typeface="Gill Sans Ultra Bold" panose="020B0A02020104020203" pitchFamily="34" charset="0"/>
                <a:ea typeface="Calibri" panose="020F0502020204030204" pitchFamily="34" charset="0"/>
              </a:rPr>
              <a:t>       standards and protocols that ensure </a:t>
            </a:r>
          </a:p>
          <a:p>
            <a:r>
              <a:rPr lang="en-US" dirty="0">
                <a:solidFill>
                  <a:schemeClr val="bg1"/>
                </a:solidFill>
                <a:latin typeface="Gill Sans Ultra Bold" panose="020B0A02020104020203" pitchFamily="34" charset="0"/>
                <a:ea typeface="Calibri" panose="020F0502020204030204" pitchFamily="34" charset="0"/>
              </a:rPr>
              <a:t>       the safety of cruise ship passengers</a:t>
            </a:r>
          </a:p>
          <a:p>
            <a:r>
              <a:rPr lang="en-US" dirty="0">
                <a:solidFill>
                  <a:schemeClr val="bg1"/>
                </a:solidFill>
                <a:latin typeface="Gill Sans Ultra Bold" panose="020B0A02020104020203" pitchFamily="34" charset="0"/>
                <a:ea typeface="Calibri" panose="020F0502020204030204" pitchFamily="34" charset="0"/>
              </a:rPr>
              <a:t>                                  and crew.</a:t>
            </a:r>
            <a:endParaRPr lang="en-US" dirty="0">
              <a:solidFill>
                <a:schemeClr val="bg1"/>
              </a:solidFill>
              <a:latin typeface="Gill Sans Ultra Bold" panose="020B0A02020104020203" pitchFamily="34" charset="0"/>
            </a:endParaRPr>
          </a:p>
        </p:txBody>
      </p:sp>
      <p:sp>
        <p:nvSpPr>
          <p:cNvPr id="3" name="Rectangle 2"/>
          <p:cNvSpPr/>
          <p:nvPr/>
        </p:nvSpPr>
        <p:spPr>
          <a:xfrm>
            <a:off x="581108" y="2108749"/>
            <a:ext cx="11243388" cy="2246769"/>
          </a:xfrm>
          <a:prstGeom prst="rect">
            <a:avLst/>
          </a:prstGeom>
        </p:spPr>
        <p:txBody>
          <a:bodyPr wrap="square">
            <a:spAutoFit/>
          </a:bodyPr>
          <a:lstStyle/>
          <a:p>
            <a:pPr>
              <a:spcBef>
                <a:spcPts val="600"/>
              </a:spcBef>
              <a:buFont typeface="Wingdings" panose="05000000000000000000" pitchFamily="2" charset="2"/>
              <a:buChar char="q"/>
            </a:pPr>
            <a:r>
              <a:rPr lang="en-US" altLang="en-US" sz="2000" dirty="0">
                <a:latin typeface="Lucida Grande" charset="0"/>
                <a:cs typeface="Lucida Grande" charset="0"/>
                <a:sym typeface="Lucida Grande" charset="0"/>
              </a:rPr>
              <a:t>The cruise industry has increased in size dramatically, yet cruise companies are largely unregulated and unaccountable for protecting passengers from crime and for assisting passengers after crimes have been committed. Together, our united efforts in support of legislation can more effectively counter the cruise industry’s extensive and self-promoting lobbying efforts. By gathering and circulating more accurate information on the cruise industry’s false claims, we can assist Congress with successfully regulating the cruise industry.</a:t>
            </a:r>
            <a:endParaRPr lang="en-US" altLang="en-US" sz="2000" b="1" dirty="0">
              <a:solidFill>
                <a:srgbClr val="A7C6CF"/>
              </a:solidFill>
              <a:latin typeface="Lucida Grande" charset="0"/>
              <a:cs typeface="ヒラギノ角ゴ ProN W6" charset="0"/>
              <a:sym typeface="Lucida Grande" charset="0"/>
            </a:endParaRPr>
          </a:p>
        </p:txBody>
      </p:sp>
      <p:pic>
        <p:nvPicPr>
          <p:cNvPr id="3074" name="Picture 2" descr="https://www.internationalcruisevictims.org/Photographs/PICT37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955" y="4335260"/>
            <a:ext cx="3684528" cy="243451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045" y="4385678"/>
            <a:ext cx="2459514" cy="2433655"/>
          </a:xfrm>
          <a:prstGeom prst="rect">
            <a:avLst/>
          </a:prstGeom>
          <a:effectLst>
            <a:softEdge rad="114300"/>
          </a:effectLst>
        </p:spPr>
      </p:pic>
      <p:pic>
        <p:nvPicPr>
          <p:cNvPr id="8" name="Picture 8" descr="https://www.internationalcruisevictims.org/publishImages/Photographs~Photos_2~~element38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2122" y="4248021"/>
            <a:ext cx="3617843" cy="234641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192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59D4AD-59C2-5E47-88AF-18DD4BC1A5F8}"/>
              </a:ext>
            </a:extLst>
          </p:cNvPr>
          <p:cNvSpPr txBox="1"/>
          <p:nvPr/>
        </p:nvSpPr>
        <p:spPr>
          <a:xfrm>
            <a:off x="2743200" y="1459230"/>
            <a:ext cx="6954253" cy="3939540"/>
          </a:xfrm>
          <a:prstGeom prst="rect">
            <a:avLst/>
          </a:prstGeom>
          <a:noFill/>
        </p:spPr>
        <p:txBody>
          <a:bodyPr wrap="square" rtlCol="0">
            <a:spAutoFit/>
          </a:bodyPr>
          <a:lstStyle/>
          <a:p>
            <a:r>
              <a:rPr lang="en-US" sz="5000" dirty="0"/>
              <a:t>What would GCAN want Congress to include in new legislation, given that the world is ready to listen to the U.S. once again?!?!?  </a:t>
            </a:r>
          </a:p>
        </p:txBody>
      </p:sp>
    </p:spTree>
    <p:extLst>
      <p:ext uri="{BB962C8B-B14F-4D97-AF65-F5344CB8AC3E}">
        <p14:creationId xmlns:p14="http://schemas.microsoft.com/office/powerpoint/2010/main" val="3022582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479234" y="1030072"/>
            <a:ext cx="8348870" cy="400110"/>
          </a:xfrm>
          <a:prstGeom prst="rect">
            <a:avLst/>
          </a:prstGeom>
          <a:noFill/>
        </p:spPr>
        <p:txBody>
          <a:bodyPr wrap="square" rtlCol="0">
            <a:spAutoFit/>
          </a:bodyPr>
          <a:lstStyle/>
          <a:p>
            <a:r>
              <a:rPr lang="en-US" sz="2000" dirty="0">
                <a:solidFill>
                  <a:schemeClr val="bg1">
                    <a:lumMod val="85000"/>
                    <a:lumOff val="15000"/>
                  </a:schemeClr>
                </a:solidFill>
                <a:latin typeface="Gill Sans Ultra Bold" panose="020B0A02020104020203" pitchFamily="34" charset="0"/>
              </a:rPr>
              <a:t>Increases Public Awareness</a:t>
            </a:r>
          </a:p>
        </p:txBody>
      </p:sp>
      <p:sp>
        <p:nvSpPr>
          <p:cNvPr id="4" name="TextBox 3"/>
          <p:cNvSpPr txBox="1"/>
          <p:nvPr/>
        </p:nvSpPr>
        <p:spPr>
          <a:xfrm>
            <a:off x="3114261" y="1687328"/>
            <a:ext cx="9289774" cy="1938992"/>
          </a:xfrm>
          <a:prstGeom prst="rect">
            <a:avLst/>
          </a:prstGeom>
          <a:noFill/>
        </p:spPr>
        <p:txBody>
          <a:bodyPr wrap="square" rtlCol="0">
            <a:spAutoFit/>
          </a:bodyPr>
          <a:lstStyle/>
          <a:p>
            <a:r>
              <a:rPr lang="en-US" sz="2000" dirty="0"/>
              <a:t>As a 501c3 nonprofit organization, ICV works diligently to connect with other advocates around the world engaged in the fight for human rights and an increase in justice.  We seek to strengthen public awareness of the issues at hand by disclosing the risks and perilous dangers to one’s personal health and wellbeing inherent in cruising, such as the possible exposure to disease, incidents of violence and crime, substandard medical care and more.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13" y="69736"/>
            <a:ext cx="3456248" cy="2978038"/>
          </a:xfrm>
          <a:prstGeom prst="rect">
            <a:avLst/>
          </a:prstGeom>
          <a:effectLst>
            <a:softEdge rad="317500"/>
          </a:effectLst>
        </p:spPr>
      </p:pic>
      <p:pic>
        <p:nvPicPr>
          <p:cNvPr id="4098" name="Picture 2" descr="https://www.internationalcruisevictims.org/Photographs/ICV_Day_L_J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7476" y="3626320"/>
            <a:ext cx="4094922" cy="258501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4099" name="Picture 3" descr="63025ec9-50d5-4912-8922-b632a96df715@namprd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401878" y="3088650"/>
            <a:ext cx="3061252" cy="3485322"/>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843129" y="188152"/>
            <a:ext cx="7394713" cy="584775"/>
          </a:xfrm>
          <a:prstGeom prst="rect">
            <a:avLst/>
          </a:prstGeom>
          <a:noFill/>
        </p:spPr>
        <p:txBody>
          <a:bodyPr wrap="square" rtlCol="0">
            <a:spAutoFit/>
          </a:bodyPr>
          <a:lstStyle/>
          <a:p>
            <a:r>
              <a:rPr lang="en-US" sz="3200" dirty="0">
                <a:solidFill>
                  <a:schemeClr val="bg1">
                    <a:lumMod val="85000"/>
                    <a:lumOff val="15000"/>
                  </a:schemeClr>
                </a:solidFill>
                <a:latin typeface="Gill Sans Ultra Bold" panose="020B0A02020104020203" pitchFamily="34" charset="0"/>
              </a:rPr>
              <a:t>What ICV Does:  Part II</a:t>
            </a:r>
          </a:p>
        </p:txBody>
      </p:sp>
      <p:pic>
        <p:nvPicPr>
          <p:cNvPr id="4101" name="Picture 5" descr="https://www.internationalcruisevictims.org/Photographs/PICT0157_s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261" y="3300685"/>
            <a:ext cx="2972998" cy="295510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873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3000"/>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469501" y="259615"/>
            <a:ext cx="7323855" cy="1508105"/>
          </a:xfrm>
          <a:prstGeom prst="rect">
            <a:avLst/>
          </a:prstGeom>
        </p:spPr>
        <p:txBody>
          <a:bodyPr wrap="square">
            <a:spAutoFit/>
          </a:bodyPr>
          <a:lstStyle/>
          <a:p>
            <a:r>
              <a:rPr lang="en-US" sz="3200" b="1" dirty="0">
                <a:solidFill>
                  <a:schemeClr val="bg1"/>
                </a:solidFill>
                <a:latin typeface="Gill Sans Ultra Bold" panose="020B0A02020104020203" pitchFamily="34" charset="0"/>
                <a:ea typeface="Lucida Grande" charset="0"/>
                <a:cs typeface="Lucida Grande" charset="0"/>
                <a:sym typeface="Lucida Grande" charset="0"/>
              </a:rPr>
              <a:t>What ICV Does, Part III:</a:t>
            </a:r>
            <a:br>
              <a:rPr lang="en-US" sz="3200" b="1" dirty="0">
                <a:solidFill>
                  <a:schemeClr val="bg1"/>
                </a:solidFill>
                <a:latin typeface="Gill Sans Ultra Bold" panose="020B0A02020104020203" pitchFamily="34" charset="0"/>
                <a:ea typeface="ヒラギノ角ゴ ProN W6" charset="0"/>
                <a:cs typeface="ヒラギノ角ゴ ProN W6" charset="0"/>
                <a:sym typeface="Lucida Grande" charset="0"/>
              </a:rPr>
            </a:br>
            <a:r>
              <a:rPr lang="en-US" sz="3200" b="1" dirty="0">
                <a:solidFill>
                  <a:schemeClr val="bg1"/>
                </a:solidFill>
                <a:latin typeface="Gill Sans Ultra Bold" panose="020B0A02020104020203" pitchFamily="34" charset="0"/>
                <a:ea typeface="ヒラギノ角ゴ ProN W6" charset="0"/>
                <a:cs typeface="ヒラギノ角ゴ ProN W6" charset="0"/>
                <a:sym typeface="Lucida Grande" charset="0"/>
              </a:rPr>
              <a:t>        </a:t>
            </a:r>
            <a:r>
              <a:rPr lang="en-US" sz="3200" b="1" dirty="0">
                <a:solidFill>
                  <a:schemeClr val="bg1"/>
                </a:solidFill>
                <a:latin typeface="Gill Sans Ultra Bold" panose="020B0A02020104020203" pitchFamily="34" charset="0"/>
                <a:ea typeface="Lucida Grande" charset="0"/>
                <a:cs typeface="Lucida Grande" charset="0"/>
                <a:sym typeface="Lucida Grande" charset="0"/>
              </a:rPr>
              <a:t>Victim Support</a:t>
            </a:r>
            <a:br>
              <a:rPr lang="en-US" sz="2800" dirty="0">
                <a:solidFill>
                  <a:schemeClr val="bg1"/>
                </a:solidFill>
                <a:latin typeface="Gill Sans Ultra Bold" panose="020B0A02020104020203" pitchFamily="34" charset="0"/>
                <a:sym typeface="Century Gothic" charset="0"/>
              </a:rPr>
            </a:br>
            <a:endParaRPr lang="en-US" sz="2800" dirty="0">
              <a:solidFill>
                <a:schemeClr val="bg1"/>
              </a:solidFill>
              <a:latin typeface="Gill Sans Ultra Bold" panose="020B0A02020104020203" pitchFamily="34" charset="0"/>
            </a:endParaRPr>
          </a:p>
        </p:txBody>
      </p:sp>
      <p:sp>
        <p:nvSpPr>
          <p:cNvPr id="3" name="Rectangle 2"/>
          <p:cNvSpPr/>
          <p:nvPr/>
        </p:nvSpPr>
        <p:spPr>
          <a:xfrm>
            <a:off x="2590800" y="1811001"/>
            <a:ext cx="6096000" cy="4861331"/>
          </a:xfrm>
          <a:prstGeom prst="rect">
            <a:avLst/>
          </a:prstGeom>
        </p:spPr>
        <p:txBody>
          <a:bodyPr>
            <a:spAutoFit/>
          </a:bodyPr>
          <a:lstStyle/>
          <a:p>
            <a:pPr>
              <a:lnSpc>
                <a:spcPct val="90000"/>
              </a:lnSpc>
              <a:spcBef>
                <a:spcPts val="900"/>
              </a:spcBef>
              <a:buFont typeface="Wingdings" panose="05000000000000000000" pitchFamily="2" charset="2"/>
              <a:buChar char="q"/>
            </a:pPr>
            <a:r>
              <a:rPr lang="en-US" altLang="en-US" dirty="0">
                <a:solidFill>
                  <a:schemeClr val="bg1"/>
                </a:solidFill>
                <a:latin typeface="Lucida Grande" charset="0"/>
                <a:cs typeface="Lucida Grande" charset="0"/>
                <a:sym typeface="Lucida Grande" charset="0"/>
              </a:rPr>
              <a:t>   </a:t>
            </a:r>
            <a:r>
              <a:rPr lang="en-US" altLang="en-US" sz="2800" dirty="0">
                <a:solidFill>
                  <a:schemeClr val="bg1"/>
                </a:solidFill>
                <a:latin typeface="Lucida Grande" charset="0"/>
                <a:cs typeface="Lucida Grande" charset="0"/>
                <a:sym typeface="Lucida Grande" charset="0"/>
              </a:rPr>
              <a:t>Cruise ship passengers who have had crimes committed against them often feel alone and frustrated by the jurisdictional uncertainties and poor treatment by cruise companies</a:t>
            </a:r>
            <a:r>
              <a:rPr lang="en-US" altLang="en-US" sz="2800" b="1" dirty="0">
                <a:solidFill>
                  <a:schemeClr val="bg1"/>
                </a:solidFill>
                <a:latin typeface="Lucida Grande" charset="0"/>
                <a:cs typeface="Lucida Grande" charset="0"/>
                <a:sym typeface="Lucida Grande" charset="0"/>
              </a:rPr>
              <a:t>.</a:t>
            </a:r>
          </a:p>
          <a:p>
            <a:pPr>
              <a:lnSpc>
                <a:spcPct val="90000"/>
              </a:lnSpc>
              <a:spcBef>
                <a:spcPts val="900"/>
              </a:spcBef>
              <a:buFont typeface="Wingdings" panose="05000000000000000000" pitchFamily="2" charset="2"/>
              <a:buChar char="q"/>
            </a:pPr>
            <a:r>
              <a:rPr lang="en-US" altLang="en-US" sz="2800" b="1" dirty="0">
                <a:solidFill>
                  <a:schemeClr val="bg1"/>
                </a:solidFill>
                <a:latin typeface="Lucida Grande" charset="0"/>
                <a:cs typeface="Lucida Grande" charset="0"/>
                <a:sym typeface="Lucida Grande" charset="0"/>
              </a:rPr>
              <a:t> </a:t>
            </a:r>
            <a:r>
              <a:rPr lang="en-US" altLang="en-US" sz="2800" dirty="0">
                <a:solidFill>
                  <a:schemeClr val="bg1"/>
                </a:solidFill>
                <a:latin typeface="Lucida Grande" charset="0"/>
                <a:cs typeface="Lucida Grande" charset="0"/>
                <a:sym typeface="Lucida Grande" charset="0"/>
              </a:rPr>
              <a:t>Our goal is to provide assistance to these victims in any manner possible. Sometimes, just talking with someone who has “been there” and understands is enough.</a:t>
            </a:r>
            <a:endParaRPr lang="en-US" altLang="en-US" sz="2800" dirty="0">
              <a:solidFill>
                <a:schemeClr val="bg1"/>
              </a:solidFill>
              <a:latin typeface="Lucida Grande" charset="0"/>
              <a:cs typeface="ヒラギノ角ゴ ProN W3" charset="0"/>
              <a:sym typeface="Lucida Grande" charset="0"/>
            </a:endParaRPr>
          </a:p>
        </p:txBody>
      </p:sp>
      <p:pic>
        <p:nvPicPr>
          <p:cNvPr id="1026" name="Picture 2" descr="https://www.internationalcruisevictims.org/Photographs/St._Martin_and_DC_011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5" y="1782147"/>
            <a:ext cx="2677885" cy="329370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9080864" y="755375"/>
            <a:ext cx="2859345" cy="5446642"/>
          </a:xfrm>
          <a:prstGeom prst="rect">
            <a:avLst/>
          </a:prstGeom>
          <a:scene3d>
            <a:camera prst="orthographicFront">
              <a:rot lat="600000" lon="0" rev="0"/>
            </a:camera>
            <a:lightRig rig="threePt" dir="t"/>
          </a:scene3d>
        </p:spPr>
      </p:pic>
    </p:spTree>
    <p:extLst>
      <p:ext uri="{BB962C8B-B14F-4D97-AF65-F5344CB8AC3E}">
        <p14:creationId xmlns:p14="http://schemas.microsoft.com/office/powerpoint/2010/main" val="1868945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6602" y="149825"/>
            <a:ext cx="5688563" cy="3191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2" name="Picture 2" descr="From left, Bree Smith, sister of George Smith IV, and her mother and father, Maureen and George Smith III. George Smith IV, of Greenwich, vanished on his honeymoon cruise in the Aegean Sea in 2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75" y="2888872"/>
            <a:ext cx="5687144" cy="32222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218526" y="1365657"/>
            <a:ext cx="5085184" cy="1323439"/>
          </a:xfrm>
          <a:prstGeom prst="rect">
            <a:avLst/>
          </a:prstGeom>
          <a:noFill/>
        </p:spPr>
        <p:txBody>
          <a:bodyPr wrap="square" rtlCol="0">
            <a:spAutoFit/>
          </a:bodyPr>
          <a:lstStyle/>
          <a:p>
            <a:r>
              <a:rPr lang="en-US" sz="2000" dirty="0"/>
              <a:t>George Smith IV, from Greenwich, Connecticut.  Died near Turkey while on his honeymoon cruise vacation aboard the Brilliance of the Seas,  July 5, 2005</a:t>
            </a:r>
          </a:p>
        </p:txBody>
      </p:sp>
      <p:sp>
        <p:nvSpPr>
          <p:cNvPr id="11" name="TextBox 10"/>
          <p:cNvSpPr txBox="1"/>
          <p:nvPr/>
        </p:nvSpPr>
        <p:spPr>
          <a:xfrm>
            <a:off x="917105" y="6310884"/>
            <a:ext cx="3396343" cy="369332"/>
          </a:xfrm>
          <a:prstGeom prst="rect">
            <a:avLst/>
          </a:prstGeom>
          <a:noFill/>
        </p:spPr>
        <p:txBody>
          <a:bodyPr wrap="square" rtlCol="0">
            <a:spAutoFit/>
          </a:bodyPr>
          <a:lstStyle/>
          <a:p>
            <a:r>
              <a:rPr lang="en-US" dirty="0"/>
              <a:t>             George’s family</a:t>
            </a:r>
          </a:p>
        </p:txBody>
      </p:sp>
      <p:pic>
        <p:nvPicPr>
          <p:cNvPr id="5126" name="Picture 6" descr="A look at the massive Brilliance of the Seas, one of the biggest boats in the world at the t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6602" y="3526424"/>
            <a:ext cx="5781248" cy="31427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01655" y="557883"/>
            <a:ext cx="5085184" cy="707886"/>
          </a:xfrm>
          <a:prstGeom prst="rect">
            <a:avLst/>
          </a:prstGeom>
          <a:noFill/>
        </p:spPr>
        <p:txBody>
          <a:bodyPr wrap="square" rtlCol="0">
            <a:spAutoFit/>
          </a:bodyPr>
          <a:lstStyle/>
          <a:p>
            <a:r>
              <a:rPr lang="en-US" sz="4000" dirty="0">
                <a:solidFill>
                  <a:schemeClr val="bg1">
                    <a:lumMod val="85000"/>
                    <a:lumOff val="15000"/>
                  </a:schemeClr>
                </a:solidFill>
                <a:latin typeface="Gill Sans Ultra Bold" panose="020B0A02020104020203" pitchFamily="34" charset="0"/>
              </a:rPr>
              <a:t>How We Began</a:t>
            </a:r>
          </a:p>
        </p:txBody>
      </p:sp>
    </p:spTree>
    <p:extLst>
      <p:ext uri="{BB962C8B-B14F-4D97-AF65-F5344CB8AC3E}">
        <p14:creationId xmlns:p14="http://schemas.microsoft.com/office/powerpoint/2010/main" val="4160702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5962" y="2084358"/>
            <a:ext cx="1696749" cy="233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93" y="2084358"/>
            <a:ext cx="1720734" cy="2331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ttps://www.internationalcruisevictims.org/Images/pham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103" y="2070325"/>
            <a:ext cx="1821440" cy="23311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orge Smith IV, the Greenwich man who disappeared while on his honeymoon cruise in the Aegean Sea in 2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5008" y="2129641"/>
            <a:ext cx="1730802" cy="21674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016527" y="265820"/>
            <a:ext cx="8492723" cy="1631216"/>
          </a:xfrm>
          <a:prstGeom prst="rect">
            <a:avLst/>
          </a:prstGeom>
          <a:noFill/>
        </p:spPr>
        <p:txBody>
          <a:bodyPr wrap="square" rtlCol="0">
            <a:spAutoFit/>
          </a:bodyPr>
          <a:lstStyle/>
          <a:p>
            <a:r>
              <a:rPr lang="en-US" sz="2000" dirty="0">
                <a:solidFill>
                  <a:schemeClr val="bg1">
                    <a:lumMod val="85000"/>
                    <a:lumOff val="15000"/>
                  </a:schemeClr>
                </a:solidFill>
                <a:latin typeface="Gill Sans Ultra Bold" panose="020B0A02020104020203" pitchFamily="34" charset="0"/>
              </a:rPr>
              <a:t>Four families, having lost loved ones, came together for the first time at a House hearing in December of 2005, chaired by Congressman Christopher Shays of</a:t>
            </a:r>
          </a:p>
          <a:p>
            <a:r>
              <a:rPr lang="en-US" sz="2000" dirty="0">
                <a:solidFill>
                  <a:schemeClr val="bg1">
                    <a:lumMod val="85000"/>
                    <a:lumOff val="15000"/>
                  </a:schemeClr>
                </a:solidFill>
                <a:latin typeface="Gill Sans Ultra Bold" panose="020B0A02020104020203" pitchFamily="34" charset="0"/>
              </a:rPr>
              <a:t>                                  Connecticut.</a:t>
            </a:r>
          </a:p>
          <a:p>
            <a:endParaRPr lang="en-US" sz="2000" dirty="0">
              <a:latin typeface="Gill Sans Ultra Bold" panose="020B0A02020104020203" pitchFamily="34" charset="0"/>
            </a:endParaRPr>
          </a:p>
        </p:txBody>
      </p:sp>
      <p:sp>
        <p:nvSpPr>
          <p:cNvPr id="7" name="TextBox 6"/>
          <p:cNvSpPr txBox="1"/>
          <p:nvPr/>
        </p:nvSpPr>
        <p:spPr>
          <a:xfrm>
            <a:off x="384506" y="4380137"/>
            <a:ext cx="2105155" cy="553998"/>
          </a:xfrm>
          <a:prstGeom prst="rect">
            <a:avLst/>
          </a:prstGeom>
          <a:noFill/>
        </p:spPr>
        <p:txBody>
          <a:bodyPr wrap="square" rtlCol="0">
            <a:spAutoFit/>
          </a:bodyPr>
          <a:lstStyle/>
          <a:p>
            <a:r>
              <a:rPr lang="en-US" sz="1200" dirty="0"/>
              <a:t>Disappeared</a:t>
            </a:r>
            <a:r>
              <a:rPr lang="en-US" dirty="0"/>
              <a:t> </a:t>
            </a:r>
            <a:r>
              <a:rPr lang="en-US" sz="1200" dirty="0"/>
              <a:t>7/5/99</a:t>
            </a:r>
          </a:p>
          <a:p>
            <a:r>
              <a:rPr lang="en-US" sz="1200" dirty="0"/>
              <a:t>  Carnival “Destiny” </a:t>
            </a:r>
          </a:p>
        </p:txBody>
      </p:sp>
      <p:sp>
        <p:nvSpPr>
          <p:cNvPr id="10" name="TextBox 9"/>
          <p:cNvSpPr txBox="1"/>
          <p:nvPr/>
        </p:nvSpPr>
        <p:spPr>
          <a:xfrm>
            <a:off x="306996" y="1686488"/>
            <a:ext cx="1720734" cy="369332"/>
          </a:xfrm>
          <a:prstGeom prst="rect">
            <a:avLst/>
          </a:prstGeom>
          <a:noFill/>
        </p:spPr>
        <p:txBody>
          <a:bodyPr wrap="square" rtlCol="0">
            <a:spAutoFit/>
          </a:bodyPr>
          <a:lstStyle/>
          <a:p>
            <a:r>
              <a:rPr lang="en-US" dirty="0"/>
              <a:t>James Scavone</a:t>
            </a:r>
          </a:p>
        </p:txBody>
      </p:sp>
      <p:sp>
        <p:nvSpPr>
          <p:cNvPr id="11" name="TextBox 10"/>
          <p:cNvSpPr txBox="1"/>
          <p:nvPr/>
        </p:nvSpPr>
        <p:spPr>
          <a:xfrm>
            <a:off x="2887164" y="1688350"/>
            <a:ext cx="1617766" cy="369332"/>
          </a:xfrm>
          <a:prstGeom prst="rect">
            <a:avLst/>
          </a:prstGeom>
          <a:noFill/>
        </p:spPr>
        <p:txBody>
          <a:bodyPr wrap="square" rtlCol="0">
            <a:spAutoFit/>
          </a:bodyPr>
          <a:lstStyle/>
          <a:p>
            <a:r>
              <a:rPr lang="en-US" dirty="0" err="1"/>
              <a:t>Merrian</a:t>
            </a:r>
            <a:r>
              <a:rPr lang="en-US" dirty="0"/>
              <a:t> Carver</a:t>
            </a:r>
          </a:p>
        </p:txBody>
      </p:sp>
      <p:sp>
        <p:nvSpPr>
          <p:cNvPr id="12" name="TextBox 11"/>
          <p:cNvSpPr txBox="1"/>
          <p:nvPr/>
        </p:nvSpPr>
        <p:spPr>
          <a:xfrm>
            <a:off x="2864873" y="4436306"/>
            <a:ext cx="1617766" cy="461665"/>
          </a:xfrm>
          <a:prstGeom prst="rect">
            <a:avLst/>
          </a:prstGeom>
          <a:noFill/>
        </p:spPr>
        <p:txBody>
          <a:bodyPr wrap="square" rtlCol="0">
            <a:spAutoFit/>
          </a:bodyPr>
          <a:lstStyle/>
          <a:p>
            <a:r>
              <a:rPr lang="en-US" sz="1200" dirty="0"/>
              <a:t>Disappeared 8/24/04 </a:t>
            </a:r>
          </a:p>
          <a:p>
            <a:r>
              <a:rPr lang="en-US" sz="1200" dirty="0"/>
              <a:t>  “Celebrity “Mercury”</a:t>
            </a:r>
          </a:p>
        </p:txBody>
      </p:sp>
      <p:sp>
        <p:nvSpPr>
          <p:cNvPr id="13" name="TextBox 12"/>
          <p:cNvSpPr txBox="1"/>
          <p:nvPr/>
        </p:nvSpPr>
        <p:spPr>
          <a:xfrm>
            <a:off x="5667019" y="1760309"/>
            <a:ext cx="2489512" cy="369332"/>
          </a:xfrm>
          <a:prstGeom prst="rect">
            <a:avLst/>
          </a:prstGeom>
          <a:noFill/>
        </p:spPr>
        <p:txBody>
          <a:bodyPr wrap="square" rtlCol="0">
            <a:spAutoFit/>
          </a:bodyPr>
          <a:lstStyle/>
          <a:p>
            <a:r>
              <a:rPr lang="en-US" dirty="0"/>
              <a:t>Hue Pham &amp; Hue Tram</a:t>
            </a:r>
          </a:p>
        </p:txBody>
      </p:sp>
      <p:sp>
        <p:nvSpPr>
          <p:cNvPr id="14" name="TextBox 13"/>
          <p:cNvSpPr txBox="1"/>
          <p:nvPr/>
        </p:nvSpPr>
        <p:spPr>
          <a:xfrm>
            <a:off x="6068103" y="4380137"/>
            <a:ext cx="1768151" cy="461665"/>
          </a:xfrm>
          <a:prstGeom prst="rect">
            <a:avLst/>
          </a:prstGeom>
          <a:noFill/>
        </p:spPr>
        <p:txBody>
          <a:bodyPr wrap="square" rtlCol="0">
            <a:spAutoFit/>
          </a:bodyPr>
          <a:lstStyle/>
          <a:p>
            <a:r>
              <a:rPr lang="en-US" sz="1200" dirty="0"/>
              <a:t> Disappeared 5/05 </a:t>
            </a:r>
          </a:p>
          <a:p>
            <a:r>
              <a:rPr lang="en-US" sz="1200" dirty="0"/>
              <a:t> “Carnival “Destiny”</a:t>
            </a:r>
          </a:p>
        </p:txBody>
      </p:sp>
      <p:sp>
        <p:nvSpPr>
          <p:cNvPr id="15" name="TextBox 14"/>
          <p:cNvSpPr txBox="1"/>
          <p:nvPr/>
        </p:nvSpPr>
        <p:spPr>
          <a:xfrm>
            <a:off x="9318620" y="1682151"/>
            <a:ext cx="1861553" cy="369332"/>
          </a:xfrm>
          <a:prstGeom prst="rect">
            <a:avLst/>
          </a:prstGeom>
          <a:noFill/>
        </p:spPr>
        <p:txBody>
          <a:bodyPr wrap="square" rtlCol="0">
            <a:spAutoFit/>
          </a:bodyPr>
          <a:lstStyle/>
          <a:p>
            <a:r>
              <a:rPr lang="en-US" dirty="0"/>
              <a:t>George Smith </a:t>
            </a:r>
            <a:r>
              <a:rPr lang="en-US" dirty="0" err="1"/>
              <a:t>lV</a:t>
            </a:r>
            <a:endParaRPr lang="en-US" dirty="0"/>
          </a:p>
        </p:txBody>
      </p:sp>
      <p:sp>
        <p:nvSpPr>
          <p:cNvPr id="16" name="TextBox 15"/>
          <p:cNvSpPr txBox="1"/>
          <p:nvPr/>
        </p:nvSpPr>
        <p:spPr>
          <a:xfrm>
            <a:off x="9295007" y="4372088"/>
            <a:ext cx="2024742" cy="461665"/>
          </a:xfrm>
          <a:prstGeom prst="rect">
            <a:avLst/>
          </a:prstGeom>
          <a:noFill/>
        </p:spPr>
        <p:txBody>
          <a:bodyPr wrap="square" rtlCol="0">
            <a:spAutoFit/>
          </a:bodyPr>
          <a:lstStyle/>
          <a:p>
            <a:r>
              <a:rPr lang="en-US" sz="1200" dirty="0"/>
              <a:t>    Disappeared 7/5/05</a:t>
            </a:r>
          </a:p>
          <a:p>
            <a:r>
              <a:rPr lang="en-US" sz="1200" dirty="0"/>
              <a:t>RCCL “Brilliance of the Seas </a:t>
            </a:r>
          </a:p>
        </p:txBody>
      </p:sp>
      <p:sp>
        <p:nvSpPr>
          <p:cNvPr id="3" name="TextBox 2"/>
          <p:cNvSpPr txBox="1"/>
          <p:nvPr/>
        </p:nvSpPr>
        <p:spPr>
          <a:xfrm>
            <a:off x="3087757" y="5234609"/>
            <a:ext cx="6811617" cy="1569660"/>
          </a:xfrm>
          <a:prstGeom prst="rect">
            <a:avLst/>
          </a:prstGeom>
          <a:noFill/>
        </p:spPr>
        <p:txBody>
          <a:bodyPr wrap="square" rtlCol="0">
            <a:spAutoFit/>
          </a:bodyPr>
          <a:lstStyle/>
          <a:p>
            <a:r>
              <a:rPr lang="en-US" sz="2400" dirty="0"/>
              <a:t>As a result, two more hearings were held in the House; one chaired by Rep. Shays again in March of 2006 and another in March of 2007 this time chaired by </a:t>
            </a:r>
          </a:p>
          <a:p>
            <a:r>
              <a:rPr lang="en-US" sz="2400" dirty="0"/>
              <a:t>                        Rep. Elijah Cummings.</a:t>
            </a:r>
          </a:p>
        </p:txBody>
      </p:sp>
    </p:spTree>
    <p:extLst>
      <p:ext uri="{BB962C8B-B14F-4D97-AF65-F5344CB8AC3E}">
        <p14:creationId xmlns:p14="http://schemas.microsoft.com/office/powerpoint/2010/main" val="2053898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2">
            <a:duotone>
              <a:schemeClr val="bg2">
                <a:shade val="88000"/>
                <a:hueMod val="106000"/>
                <a:satMod val="140000"/>
                <a:lumMod val="54000"/>
              </a:schemeClr>
              <a:schemeClr val="bg2">
                <a:tint val="98000"/>
                <a:hueMod val="90000"/>
                <a:satMod val="150000"/>
                <a:lumMod val="160000"/>
              </a:schemeClr>
            </a:duotone>
            <a:extLst>
              <a:ext uri="{BEBA8EAE-BF5A-486C-A8C5-ECC9F3942E4B}">
                <a14:imgProps xmlns:a14="http://schemas.microsoft.com/office/drawing/2010/main">
                  <a14:imgLayer r:embed="rId3">
                    <a14:imgEffect>
                      <a14:artisticPhotocopy/>
                    </a14:imgEffect>
                  </a14:imgLayer>
                </a14:imgProps>
              </a:ext>
            </a:extLst>
          </a:blip>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220684" y="2385918"/>
            <a:ext cx="54117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p:cNvSpPr/>
          <p:nvPr/>
        </p:nvSpPr>
        <p:spPr>
          <a:xfrm>
            <a:off x="998376" y="1910057"/>
            <a:ext cx="11691257" cy="4893647"/>
          </a:xfrm>
          <a:prstGeom prst="rect">
            <a:avLst/>
          </a:prstGeom>
        </p:spPr>
        <p:txBody>
          <a:bodyPr wrap="square">
            <a:spAutoFit/>
          </a:bodyPr>
          <a:lstStyle/>
          <a:p>
            <a:r>
              <a:rPr lang="en-US" dirty="0">
                <a:solidFill>
                  <a:schemeClr val="bg1">
                    <a:lumMod val="85000"/>
                    <a:lumOff val="15000"/>
                  </a:schemeClr>
                </a:solidFill>
              </a:rPr>
              <a:t>                                     Congresswoman Doris Matsui: (Laurie </a:t>
            </a:r>
            <a:r>
              <a:rPr lang="en-US" dirty="0" err="1">
                <a:solidFill>
                  <a:schemeClr val="bg1">
                    <a:lumMod val="85000"/>
                    <a:lumOff val="15000"/>
                  </a:schemeClr>
                </a:solidFill>
              </a:rPr>
              <a:t>Dishman’s</a:t>
            </a:r>
            <a:r>
              <a:rPr lang="en-US" dirty="0">
                <a:solidFill>
                  <a:schemeClr val="bg1">
                    <a:lumMod val="85000"/>
                    <a:lumOff val="15000"/>
                  </a:schemeClr>
                </a:solidFill>
              </a:rPr>
              <a:t> representative):</a:t>
            </a:r>
          </a:p>
          <a:p>
            <a:endParaRPr lang="en-US" dirty="0">
              <a:solidFill>
                <a:schemeClr val="bg1">
                  <a:lumMod val="85000"/>
                  <a:lumOff val="15000"/>
                </a:schemeClr>
              </a:solidFill>
            </a:endParaRPr>
          </a:p>
          <a:p>
            <a:r>
              <a:rPr lang="en-US" dirty="0">
                <a:solidFill>
                  <a:schemeClr val="bg1">
                    <a:lumMod val="85000"/>
                    <a:lumOff val="15000"/>
                  </a:schemeClr>
                </a:solidFill>
              </a:rPr>
              <a:t>               </a:t>
            </a:r>
            <a:r>
              <a:rPr lang="en-US" sz="1600" dirty="0">
                <a:solidFill>
                  <a:schemeClr val="bg1">
                    <a:lumMod val="85000"/>
                    <a:lumOff val="15000"/>
                  </a:schemeClr>
                </a:solidFill>
              </a:rPr>
              <a:t>“These incidents beg the question: What is the process when </a:t>
            </a:r>
          </a:p>
          <a:p>
            <a:r>
              <a:rPr lang="en-US" sz="1600" dirty="0">
                <a:solidFill>
                  <a:schemeClr val="bg1">
                    <a:lumMod val="85000"/>
                    <a:lumOff val="15000"/>
                  </a:schemeClr>
                </a:solidFill>
              </a:rPr>
              <a:t>                   a crime is committed on a cruise ship, and what recourse do </a:t>
            </a:r>
          </a:p>
          <a:p>
            <a:r>
              <a:rPr lang="en-US" sz="1600" dirty="0">
                <a:solidFill>
                  <a:schemeClr val="bg1">
                    <a:lumMod val="85000"/>
                    <a:lumOff val="15000"/>
                  </a:schemeClr>
                </a:solidFill>
              </a:rPr>
              <a:t>                   passengers have?</a:t>
            </a:r>
          </a:p>
          <a:p>
            <a:r>
              <a:rPr lang="en-US" sz="1600" dirty="0">
                <a:solidFill>
                  <a:schemeClr val="bg1">
                    <a:lumMod val="85000"/>
                    <a:lumOff val="15000"/>
                  </a:schemeClr>
                </a:solidFill>
              </a:rPr>
              <a:t>                   The more I have inquired, the more I have been alarmed that </a:t>
            </a:r>
          </a:p>
          <a:p>
            <a:r>
              <a:rPr lang="en-US" sz="1600" dirty="0">
                <a:solidFill>
                  <a:schemeClr val="bg1">
                    <a:lumMod val="85000"/>
                    <a:lumOff val="15000"/>
                  </a:schemeClr>
                </a:solidFill>
              </a:rPr>
              <a:t>                   there is no shortage of cases of rape, sexual assault of </a:t>
            </a:r>
          </a:p>
          <a:p>
            <a:r>
              <a:rPr lang="en-US" sz="1600" dirty="0">
                <a:solidFill>
                  <a:schemeClr val="bg1">
                    <a:lumMod val="85000"/>
                    <a:lumOff val="15000"/>
                  </a:schemeClr>
                </a:solidFill>
              </a:rPr>
              <a:t>                   minors, alcohol-related fighting and abuse, and persons </a:t>
            </a:r>
          </a:p>
          <a:p>
            <a:r>
              <a:rPr lang="en-US" sz="1600" dirty="0">
                <a:solidFill>
                  <a:schemeClr val="bg1">
                    <a:lumMod val="85000"/>
                    <a:lumOff val="15000"/>
                  </a:schemeClr>
                </a:solidFill>
              </a:rPr>
              <a:t>                   overboard. Ever more troubling, most of these incidents have </a:t>
            </a:r>
          </a:p>
          <a:p>
            <a:r>
              <a:rPr lang="en-US" sz="1600" dirty="0">
                <a:solidFill>
                  <a:schemeClr val="bg1">
                    <a:lumMod val="85000"/>
                    <a:lumOff val="15000"/>
                  </a:schemeClr>
                </a:solidFill>
              </a:rPr>
              <a:t>                   not been fully resolved or prosecuted. The onion it seems has </a:t>
            </a:r>
          </a:p>
          <a:p>
            <a:r>
              <a:rPr lang="en-US" sz="1600" dirty="0">
                <a:solidFill>
                  <a:schemeClr val="bg1">
                    <a:lumMod val="85000"/>
                    <a:lumOff val="15000"/>
                  </a:schemeClr>
                </a:solidFill>
              </a:rPr>
              <a:t>                   only more layers to peel back.</a:t>
            </a:r>
          </a:p>
          <a:p>
            <a:r>
              <a:rPr lang="en-US" sz="1600" dirty="0">
                <a:solidFill>
                  <a:schemeClr val="bg1">
                    <a:lumMod val="85000"/>
                    <a:lumOff val="15000"/>
                  </a:schemeClr>
                </a:solidFill>
              </a:rPr>
              <a:t>                   Laurie's case was declined for prosecution under </a:t>
            </a:r>
          </a:p>
          <a:p>
            <a:r>
              <a:rPr lang="en-US" sz="1600" dirty="0">
                <a:solidFill>
                  <a:schemeClr val="bg1">
                    <a:lumMod val="85000"/>
                    <a:lumOff val="15000"/>
                  </a:schemeClr>
                </a:solidFill>
              </a:rPr>
              <a:t>                   circumstances that strongly suggest Federal authorities did not </a:t>
            </a:r>
          </a:p>
          <a:p>
            <a:r>
              <a:rPr lang="en-US" sz="1600" dirty="0">
                <a:solidFill>
                  <a:schemeClr val="bg1">
                    <a:lumMod val="85000"/>
                    <a:lumOff val="15000"/>
                  </a:schemeClr>
                </a:solidFill>
              </a:rPr>
              <a:t>                   fully investigate her case and that cruise industry </a:t>
            </a:r>
          </a:p>
          <a:p>
            <a:r>
              <a:rPr lang="en-US" sz="1600" dirty="0">
                <a:solidFill>
                  <a:schemeClr val="bg1">
                    <a:lumMod val="85000"/>
                    <a:lumOff val="15000"/>
                  </a:schemeClr>
                </a:solidFill>
              </a:rPr>
              <a:t>                   representatives have coached the crew member in his testimony. </a:t>
            </a:r>
          </a:p>
          <a:p>
            <a:r>
              <a:rPr lang="en-US" sz="1600" dirty="0">
                <a:solidFill>
                  <a:schemeClr val="bg1">
                    <a:lumMod val="85000"/>
                    <a:lumOff val="15000"/>
                  </a:schemeClr>
                </a:solidFill>
              </a:rPr>
              <a:t>                   I have since learned that there have been no convictions of </a:t>
            </a:r>
          </a:p>
          <a:p>
            <a:r>
              <a:rPr lang="en-US" sz="1600" dirty="0">
                <a:solidFill>
                  <a:schemeClr val="bg1">
                    <a:lumMod val="85000"/>
                    <a:lumOff val="15000"/>
                  </a:schemeClr>
                </a:solidFill>
              </a:rPr>
              <a:t>                   rape cases on cruise lines in four decades, a statistic that </a:t>
            </a:r>
          </a:p>
          <a:p>
            <a:r>
              <a:rPr lang="en-US" sz="1600" dirty="0">
                <a:solidFill>
                  <a:schemeClr val="bg1">
                    <a:lumMod val="85000"/>
                    <a:lumOff val="15000"/>
                  </a:schemeClr>
                </a:solidFill>
              </a:rPr>
              <a:t>                   takes on a new meaning through the lens of Laurie's experience.</a:t>
            </a:r>
          </a:p>
          <a:p>
            <a:r>
              <a:rPr lang="en-US" dirty="0">
                <a:solidFill>
                  <a:schemeClr val="bg1">
                    <a:lumMod val="85000"/>
                    <a:lumOff val="15000"/>
                  </a:schemeClr>
                </a:solidFill>
              </a:rPr>
              <a:t>    </a:t>
            </a:r>
          </a:p>
        </p:txBody>
      </p:sp>
      <p:sp>
        <p:nvSpPr>
          <p:cNvPr id="5" name="Rectangle 3"/>
          <p:cNvSpPr>
            <a:spLocks noChangeArrowheads="1"/>
          </p:cNvSpPr>
          <p:nvPr/>
        </p:nvSpPr>
        <p:spPr bwMode="auto">
          <a:xfrm>
            <a:off x="3284375" y="423606"/>
            <a:ext cx="494522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Unicode MS"/>
              </a:rPr>
              <a:t>                                                             HEARING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Unicode MS"/>
              </a:rPr>
              <a:t>                                                           BEFORE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Unicode MS"/>
              </a:rPr>
              <a:t>                                                      SUBCOMMITTEE 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Unicode MS"/>
              </a:rPr>
              <a:t>                                COAST GUARD AND MARITIME TRANSPORTATION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Unicode MS"/>
              </a:rPr>
              <a:t>           OF THE COMMITTEE ON TRANSPORTATION AND INFRASTRUCTURE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Unicode M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Unicode MS"/>
              </a:rPr>
              <a:t>      HOUSE OF REPRESENTATIVES ONE HUNDRED TENTH CONGRESS FIRST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b="1" dirty="0">
                <a:solidFill>
                  <a:srgbClr val="000000"/>
                </a:solidFill>
                <a:latin typeface="Arial Unicode MS"/>
              </a:rPr>
              <a:t>                                             </a:t>
            </a:r>
            <a:r>
              <a:rPr kumimoji="0" lang="en-US" altLang="en-US" sz="1000" b="1" i="0" u="none" strike="noStrike" cap="none" normalizeH="0" baseline="0" dirty="0">
                <a:ln>
                  <a:noFill/>
                </a:ln>
                <a:solidFill>
                  <a:srgbClr val="000000"/>
                </a:solidFill>
                <a:effectLst/>
                <a:latin typeface="Arial Unicode MS"/>
              </a:rPr>
              <a:t>               SESSION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b="1" dirty="0">
                <a:solidFill>
                  <a:srgbClr val="000000"/>
                </a:solidFill>
                <a:latin typeface="Arial Unicode MS"/>
              </a:rPr>
              <a:t>                                                        March 27, 2007</a:t>
            </a:r>
            <a:br>
              <a:rPr kumimoji="0" lang="en-US" altLang="en-US" sz="800" b="1" i="0" u="none" strike="noStrike" cap="none" normalizeH="0" baseline="0" dirty="0">
                <a:ln>
                  <a:noFill/>
                </a:ln>
                <a:solidFill>
                  <a:schemeClr val="tx1"/>
                </a:solidFill>
                <a:effectLst/>
              </a:rPr>
            </a:br>
            <a:r>
              <a:rPr kumimoji="0" lang="en-US" altLang="en-US" sz="800" b="1" i="0" u="none" strike="noStrike" cap="none" normalizeH="0" baseline="0" dirty="0">
                <a:ln>
                  <a:noFill/>
                </a:ln>
                <a:solidFill>
                  <a:schemeClr val="tx1"/>
                </a:solidFill>
                <a:effectLst/>
              </a:rPr>
              <a:t> </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6" name="Rectangle 5"/>
          <p:cNvSpPr/>
          <p:nvPr/>
        </p:nvSpPr>
        <p:spPr>
          <a:xfrm>
            <a:off x="2220684" y="58000"/>
            <a:ext cx="7333238" cy="369332"/>
          </a:xfrm>
          <a:prstGeom prst="rect">
            <a:avLst/>
          </a:prstGeom>
        </p:spPr>
        <p:txBody>
          <a:bodyPr wrap="square">
            <a:spAutoFit/>
          </a:bodyPr>
          <a:lstStyle/>
          <a:p>
            <a:r>
              <a:rPr lang="en-US" altLang="en-US" b="1" dirty="0">
                <a:solidFill>
                  <a:srgbClr val="000000"/>
                </a:solidFill>
                <a:latin typeface="Gill Sans Ultra Bold" panose="020B0A02020104020203" pitchFamily="34" charset="0"/>
              </a:rPr>
              <a:t>CRIMES AGAINST AMERICANS ON CRUISE SHIPS </a:t>
            </a:r>
            <a:endParaRPr lang="en-US" b="1" dirty="0">
              <a:latin typeface="Gill Sans Ultra Bold" panose="020B0A02020104020203" pitchFamily="34" charset="0"/>
            </a:endParaRPr>
          </a:p>
        </p:txBody>
      </p:sp>
      <p:sp>
        <p:nvSpPr>
          <p:cNvPr id="4" name="TextBox 3"/>
          <p:cNvSpPr txBox="1"/>
          <p:nvPr/>
        </p:nvSpPr>
        <p:spPr>
          <a:xfrm>
            <a:off x="9553922" y="6122504"/>
            <a:ext cx="2452548" cy="369332"/>
          </a:xfrm>
          <a:prstGeom prst="rect">
            <a:avLst/>
          </a:prstGeom>
          <a:noFill/>
        </p:spPr>
        <p:txBody>
          <a:bodyPr wrap="square" rtlCol="0">
            <a:spAutoFit/>
          </a:bodyPr>
          <a:lstStyle/>
          <a:p>
            <a:r>
              <a:rPr lang="en-US" dirty="0">
                <a:solidFill>
                  <a:schemeClr val="bg1">
                    <a:lumMod val="85000"/>
                    <a:lumOff val="15000"/>
                  </a:schemeClr>
                </a:solidFill>
              </a:rPr>
              <a:t>Continued…..</a:t>
            </a:r>
          </a:p>
        </p:txBody>
      </p:sp>
    </p:spTree>
    <p:extLst>
      <p:ext uri="{BB962C8B-B14F-4D97-AF65-F5344CB8AC3E}">
        <p14:creationId xmlns:p14="http://schemas.microsoft.com/office/powerpoint/2010/main" val="2480907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46179" y="266725"/>
            <a:ext cx="6096000" cy="3293209"/>
          </a:xfrm>
          <a:prstGeom prst="rect">
            <a:avLst/>
          </a:prstGeom>
        </p:spPr>
        <p:txBody>
          <a:bodyPr>
            <a:spAutoFit/>
          </a:bodyPr>
          <a:lstStyle/>
          <a:p>
            <a:r>
              <a:rPr lang="en-US" sz="1600" dirty="0">
                <a:latin typeface="Arial Unicode MS"/>
              </a:rPr>
              <a:t>“Cruise industry executives testified last year before the </a:t>
            </a:r>
          </a:p>
          <a:p>
            <a:r>
              <a:rPr lang="en-US" sz="1600" dirty="0">
                <a:latin typeface="Arial Unicode MS"/>
              </a:rPr>
              <a:t>House Government Reform Committee that 66 cases of sexual </a:t>
            </a:r>
          </a:p>
          <a:p>
            <a:r>
              <a:rPr lang="en-US" sz="1600" dirty="0">
                <a:latin typeface="Arial Unicode MS"/>
              </a:rPr>
              <a:t>assault were reported by Royal Caribbean between 2003 and 2005. </a:t>
            </a:r>
          </a:p>
          <a:p>
            <a:r>
              <a:rPr lang="en-US" sz="1600" dirty="0">
                <a:latin typeface="Arial Unicode MS"/>
              </a:rPr>
              <a:t>However, as a result of a civil suit, Royal Caribbean was </a:t>
            </a:r>
          </a:p>
          <a:p>
            <a:r>
              <a:rPr lang="en-US" sz="1600" dirty="0">
                <a:latin typeface="Arial Unicode MS"/>
              </a:rPr>
              <a:t>forced to turn over internal documents that showed that the </a:t>
            </a:r>
          </a:p>
          <a:p>
            <a:r>
              <a:rPr lang="en-US" sz="1600" dirty="0">
                <a:latin typeface="Arial Unicode MS"/>
              </a:rPr>
              <a:t>numbers were actually much higher, specifically, the number was </a:t>
            </a:r>
          </a:p>
          <a:p>
            <a:r>
              <a:rPr lang="en-US" sz="1600" dirty="0">
                <a:latin typeface="Arial Unicode MS"/>
              </a:rPr>
              <a:t>273. I have also come to learn that crimes that were not </a:t>
            </a:r>
          </a:p>
          <a:p>
            <a:r>
              <a:rPr lang="en-US" sz="1600" dirty="0">
                <a:latin typeface="Arial Unicode MS"/>
              </a:rPr>
              <a:t>reported involved minors. It seems impossible that Royal </a:t>
            </a:r>
          </a:p>
          <a:p>
            <a:r>
              <a:rPr lang="en-US" sz="1600" dirty="0">
                <a:latin typeface="Arial Unicode MS"/>
              </a:rPr>
              <a:t>Caribbean would not consider these crimes worthy of reporting. </a:t>
            </a:r>
          </a:p>
          <a:p>
            <a:r>
              <a:rPr lang="en-US" sz="1600" dirty="0">
                <a:latin typeface="Arial Unicode MS"/>
              </a:rPr>
              <a:t>This time around I want to know whether the industry has </a:t>
            </a:r>
          </a:p>
          <a:p>
            <a:r>
              <a:rPr lang="en-US" sz="1600" dirty="0">
                <a:latin typeface="Arial Unicode MS"/>
              </a:rPr>
              <a:t>accurately depicted the number of sex crimes on ships, and how </a:t>
            </a:r>
          </a:p>
          <a:p>
            <a:r>
              <a:rPr lang="en-US" sz="1600" dirty="0">
                <a:latin typeface="Arial Unicode MS"/>
              </a:rPr>
              <a:t>it chooses to define the crimes.</a:t>
            </a:r>
          </a:p>
        </p:txBody>
      </p:sp>
      <p:sp>
        <p:nvSpPr>
          <p:cNvPr id="3" name="Rectangle 1"/>
          <p:cNvSpPr>
            <a:spLocks noChangeArrowheads="1"/>
          </p:cNvSpPr>
          <p:nvPr/>
        </p:nvSpPr>
        <p:spPr bwMode="auto">
          <a:xfrm>
            <a:off x="4478692" y="4079271"/>
            <a:ext cx="737118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effectLst/>
                <a:latin typeface="Arial Unicode MS"/>
              </a:rPr>
              <a:t>Americans who go on cruise ships for a family vacation have no idea they may be stepping into a situation in which U.S. law has little power and where they may be victims of a crime without recourse. Cruises operate in a legal vacuum, where lack of accountability empowers predators and obstructs their victims' pursuit of justice. That is an unacceptable situation, made worse by the cruise lines' own efforts to block scrutiny of and accountability for their own handling and security of their passengers</a:t>
            </a:r>
            <a:r>
              <a:rPr kumimoji="0" lang="en-US" altLang="en-US" sz="1000" b="0" i="0" u="none" strike="noStrike" cap="none" normalizeH="0" baseline="0" dirty="0">
                <a:ln>
                  <a:noFill/>
                </a:ln>
                <a:effectLst/>
                <a:latin typeface="Arial Unicode MS"/>
              </a:rPr>
              <a:t>.</a:t>
            </a:r>
            <a:r>
              <a:rPr kumimoji="0" lang="en-US" altLang="en-US" sz="800" b="0" i="0" u="none" strike="noStrike" cap="none" normalizeH="0" baseline="0" dirty="0">
                <a:ln>
                  <a:noFill/>
                </a:ln>
                <a:effectLst/>
              </a:rPr>
              <a:t> </a:t>
            </a:r>
            <a:r>
              <a:rPr kumimoji="0" lang="en-US" altLang="en-US" sz="800" b="0" i="0" u="none" strike="noStrike" cap="none" normalizeH="0" baseline="0">
                <a:ln>
                  <a:noFill/>
                </a:ln>
                <a:effectLst/>
              </a:rPr>
              <a:t>“</a:t>
            </a:r>
            <a:endParaRPr kumimoji="0" lang="en-US" altLang="en-US" sz="1800" b="0" i="0" u="none" strike="noStrike" cap="none" normalizeH="0" baseline="0" dirty="0">
              <a:ln>
                <a:noFill/>
              </a:ln>
              <a:effectLst/>
              <a:latin typeface="Arial" panose="020B0604020202020204" pitchFamily="34" charset="0"/>
            </a:endParaRPr>
          </a:p>
        </p:txBody>
      </p:sp>
      <p:sp>
        <p:nvSpPr>
          <p:cNvPr id="4" name="TextBox 3"/>
          <p:cNvSpPr txBox="1"/>
          <p:nvPr/>
        </p:nvSpPr>
        <p:spPr>
          <a:xfrm>
            <a:off x="5775649" y="3349690"/>
            <a:ext cx="2155371" cy="369332"/>
          </a:xfrm>
          <a:prstGeom prst="rect">
            <a:avLst/>
          </a:prstGeom>
          <a:noFill/>
        </p:spPr>
        <p:txBody>
          <a:bodyPr wrap="square" rtlCol="0">
            <a:spAutoFit/>
          </a:bodyPr>
          <a:lstStyle/>
          <a:p>
            <a:r>
              <a:rPr lang="en-US" dirty="0"/>
              <a:t>And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5134" y="1008108"/>
            <a:ext cx="3935575" cy="24722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AutoShape 3" descr="Date rape drug attacks rise by 150 per cent as cops launch probe - Mirror  Online"/>
          <p:cNvSpPr>
            <a:spLocks noChangeAspect="1" noChangeArrowheads="1"/>
          </p:cNvSpPr>
          <p:nvPr/>
        </p:nvSpPr>
        <p:spPr bwMode="auto">
          <a:xfrm flipV="1">
            <a:off x="63500" y="1416050"/>
            <a:ext cx="2952750" cy="37717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411518" y="4079271"/>
            <a:ext cx="3693951" cy="20592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368427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Organic</Template>
  <TotalTime>4074</TotalTime>
  <Words>2432</Words>
  <Application>Microsoft Macintosh PowerPoint</Application>
  <PresentationFormat>Widescreen</PresentationFormat>
  <Paragraphs>163</Paragraphs>
  <Slides>30</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30</vt:i4>
      </vt:variant>
    </vt:vector>
  </HeadingPairs>
  <TitlesOfParts>
    <vt:vector size="46" baseType="lpstr">
      <vt:lpstr>Arial Unicode MS</vt:lpstr>
      <vt:lpstr>Algerian</vt:lpstr>
      <vt:lpstr>Arial</vt:lpstr>
      <vt:lpstr>Baskerville Old Face</vt:lpstr>
      <vt:lpstr>Bodoni MT</vt:lpstr>
      <vt:lpstr>Footlight MT Light</vt:lpstr>
      <vt:lpstr>Garamond</vt:lpstr>
      <vt:lpstr>Georgia</vt:lpstr>
      <vt:lpstr>Gill Sans</vt:lpstr>
      <vt:lpstr>Gill Sans Ultra Bold</vt:lpstr>
      <vt:lpstr>Lucida Grande</vt:lpstr>
      <vt:lpstr>Symbol</vt:lpstr>
      <vt:lpstr>Times-Roman</vt:lpstr>
      <vt:lpstr>Tw Cen MT</vt:lpstr>
      <vt:lpstr>Wingdings</vt:lpstr>
      <vt:lpstr>Circuit</vt:lpstr>
      <vt:lpstr>PowerPoint Presentation</vt:lpstr>
      <vt:lpstr>to advocate for improved regulations, standards and protocols that ensure the safety of cruise ship passengers,  to increase the public's awareness of the potential risks as well as the rights and protections they are relinquishing to travel on a cruise ship, and…   to provide support for passengers who have been the victims of crime, violence, negligence or other tragedies while on a cruise voyage.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So off the two parties went to Miami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CBS Studio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of the Cruise Vessel Security and Safety Act   Prevention  o          Mandate all passenger and crew cabin doors be equipped with peep holes or other mean of visual identification o Mandate all passenger and crew cabin doors be equipped with security latches and time-sensitive key technology   o         Require cruise ships to maintain electronic video surveillance to assist in documenting crimes and provided as evidence for prosecution  Video records shall be made available to law enforcement, upon request, during an investigation    o         Cruise operators are mandated to provide a “security guide” to each passenger that describes medical and security personnel designated to prevent and respond to criminal and medical situations within 24-hour contact instructions  Security guide will also provide information to passengers on how to report crimes to appropriate US law enforcement REGARDLESS of where the crime is committed (US waters, high seas, in any country visit on the voyage)  Security guide must be published on the website of cruise ship owners/operators o Limits on Crew Access  Vessel owners/operators must implement procedures and restrictions concerning which crewmembers have access to passenger cabins  And limit the periods of time crew will have access to passenger cabins</dc:title>
  <dc:creator>Barnett, Jamie</dc:creator>
  <cp:lastModifiedBy>Jamie Barnett</cp:lastModifiedBy>
  <cp:revision>111</cp:revision>
  <dcterms:created xsi:type="dcterms:W3CDTF">2021-01-18T16:50:33Z</dcterms:created>
  <dcterms:modified xsi:type="dcterms:W3CDTF">2022-08-26T21:10:13Z</dcterms:modified>
</cp:coreProperties>
</file>